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8" r:id="rId23"/>
    <p:sldId id="279" r:id="rId24"/>
    <p:sldId id="280" r:id="rId25"/>
    <p:sldId id="282" r:id="rId26"/>
    <p:sldId id="28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8"/>
    <p:restoredTop sz="94636"/>
  </p:normalViewPr>
  <p:slideViewPr>
    <p:cSldViewPr snapToGrid="0" snapToObjects="1">
      <p:cViewPr varScale="1">
        <p:scale>
          <a:sx n="88" d="100"/>
          <a:sy n="88" d="100"/>
        </p:scale>
        <p:origin x="80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6FBB09-F6F8-244A-99AF-EACFC1769972}" type="datetimeFigureOut">
              <a:rPr lang="en-US" smtClean="0"/>
              <a:t>5/12/18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083129-2779-E24E-9DF3-F6D1B3E8F593}" type="slidenum">
              <a:rPr lang="en-US" smtClean="0"/>
              <a:t>‹#›</a:t>
            </a:fld>
            <a:endParaRPr lang="en-US"/>
          </a:p>
        </p:txBody>
      </p:sp>
    </p:spTree>
    <p:extLst>
      <p:ext uri="{BB962C8B-B14F-4D97-AF65-F5344CB8AC3E}">
        <p14:creationId xmlns:p14="http://schemas.microsoft.com/office/powerpoint/2010/main" val="33558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Brand-driven == customized</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Internal teams at Google (CRM system) have managed to build functioning prototypes in a week.</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Designers with 0 coding experiences became productive with Flutter in weeks - allowing them to build prototypes in hours.</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15083129-2779-E24E-9DF3-F6D1B3E8F593}" type="slidenum">
              <a:rPr lang="en-US" smtClean="0"/>
              <a:t>5</a:t>
            </a:fld>
            <a:endParaRPr lang="en-US"/>
          </a:p>
        </p:txBody>
      </p:sp>
    </p:spTree>
    <p:extLst>
      <p:ext uri="{BB962C8B-B14F-4D97-AF65-F5344CB8AC3E}">
        <p14:creationId xmlns:p14="http://schemas.microsoft.com/office/powerpoint/2010/main" val="11441214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10"/>
          </p:nvPr>
        </p:nvSpPr>
        <p:spPr/>
        <p:txBody>
          <a:bodyPr/>
          <a:lstStyle/>
          <a:p>
            <a:fld id="{15083129-2779-E24E-9DF3-F6D1B3E8F593}" type="slidenum">
              <a:rPr lang="en-US" smtClean="0"/>
              <a:t>22</a:t>
            </a:fld>
            <a:endParaRPr lang="en-US"/>
          </a:p>
        </p:txBody>
      </p:sp>
    </p:spTree>
    <p:extLst>
      <p:ext uri="{BB962C8B-B14F-4D97-AF65-F5344CB8AC3E}">
        <p14:creationId xmlns:p14="http://schemas.microsoft.com/office/powerpoint/2010/main" val="747578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10"/>
          </p:nvPr>
        </p:nvSpPr>
        <p:spPr/>
        <p:txBody>
          <a:bodyPr/>
          <a:lstStyle/>
          <a:p>
            <a:fld id="{15083129-2779-E24E-9DF3-F6D1B3E8F593}" type="slidenum">
              <a:rPr lang="en-US" smtClean="0"/>
              <a:t>23</a:t>
            </a:fld>
            <a:endParaRPr lang="en-US"/>
          </a:p>
        </p:txBody>
      </p:sp>
    </p:spTree>
    <p:extLst>
      <p:ext uri="{BB962C8B-B14F-4D97-AF65-F5344CB8AC3E}">
        <p14:creationId xmlns:p14="http://schemas.microsoft.com/office/powerpoint/2010/main" val="4207729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10"/>
          </p:nvPr>
        </p:nvSpPr>
        <p:spPr/>
        <p:txBody>
          <a:bodyPr/>
          <a:lstStyle/>
          <a:p>
            <a:fld id="{15083129-2779-E24E-9DF3-F6D1B3E8F593}" type="slidenum">
              <a:rPr lang="en-US" smtClean="0"/>
              <a:t>24</a:t>
            </a:fld>
            <a:endParaRPr lang="en-US"/>
          </a:p>
        </p:txBody>
      </p:sp>
    </p:spTree>
    <p:extLst>
      <p:ext uri="{BB962C8B-B14F-4D97-AF65-F5344CB8AC3E}">
        <p14:creationId xmlns:p14="http://schemas.microsoft.com/office/powerpoint/2010/main" val="14750059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10"/>
          </p:nvPr>
        </p:nvSpPr>
        <p:spPr/>
        <p:txBody>
          <a:bodyPr/>
          <a:lstStyle/>
          <a:p>
            <a:fld id="{15083129-2779-E24E-9DF3-F6D1B3E8F593}" type="slidenum">
              <a:rPr lang="en-US" smtClean="0"/>
              <a:t>25</a:t>
            </a:fld>
            <a:endParaRPr lang="en-US"/>
          </a:p>
        </p:txBody>
      </p:sp>
    </p:spTree>
    <p:extLst>
      <p:ext uri="{BB962C8B-B14F-4D97-AF65-F5344CB8AC3E}">
        <p14:creationId xmlns:p14="http://schemas.microsoft.com/office/powerpoint/2010/main" val="12575661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10"/>
          </p:nvPr>
        </p:nvSpPr>
        <p:spPr/>
        <p:txBody>
          <a:bodyPr/>
          <a:lstStyle/>
          <a:p>
            <a:fld id="{15083129-2779-E24E-9DF3-F6D1B3E8F593}" type="slidenum">
              <a:rPr lang="en-US" smtClean="0"/>
              <a:t>26</a:t>
            </a:fld>
            <a:endParaRPr lang="en-US"/>
          </a:p>
        </p:txBody>
      </p:sp>
    </p:spTree>
    <p:extLst>
      <p:ext uri="{BB962C8B-B14F-4D97-AF65-F5344CB8AC3E}">
        <p14:creationId xmlns:p14="http://schemas.microsoft.com/office/powerpoint/2010/main" val="1429801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When talking to a designer and a developer, you will most definitely receive two different answers, leading to different understanding of the same UI and effectively leading to confusion. We can avoid that by bringing in designers and developers early on and cooperate on the same language and same UI toolkit.</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15083129-2779-E24E-9DF3-F6D1B3E8F593}" type="slidenum">
              <a:rPr lang="en-US" smtClean="0"/>
              <a:t>6</a:t>
            </a:fld>
            <a:endParaRPr lang="en-US"/>
          </a:p>
        </p:txBody>
      </p:sp>
    </p:spTree>
    <p:extLst>
      <p:ext uri="{BB962C8B-B14F-4D97-AF65-F5344CB8AC3E}">
        <p14:creationId xmlns:p14="http://schemas.microsoft.com/office/powerpoint/2010/main" val="680332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There is a whole section in the Flutter docs that deals with this and helps people familiar with HTML and CSS to quickly become productive designers with Flutter</a:t>
            </a:r>
            <a:endParaRPr lang="en-US" b="0" dirty="0" smtClean="0">
              <a:effectLst/>
            </a:endParaRPr>
          </a:p>
          <a:p>
            <a:r>
              <a:rPr lang="en-US" smtClean="0"/>
              <a:t/>
            </a:r>
            <a:br>
              <a:rPr lang="en-US" smtClean="0"/>
            </a:br>
            <a:endParaRPr lang="en-US"/>
          </a:p>
        </p:txBody>
      </p:sp>
      <p:sp>
        <p:nvSpPr>
          <p:cNvPr id="4" name="Slide Number Placeholder 3"/>
          <p:cNvSpPr>
            <a:spLocks noGrp="1"/>
          </p:cNvSpPr>
          <p:nvPr>
            <p:ph type="sldNum" sz="quarter" idx="10"/>
          </p:nvPr>
        </p:nvSpPr>
        <p:spPr/>
        <p:txBody>
          <a:bodyPr/>
          <a:lstStyle/>
          <a:p>
            <a:fld id="{15083129-2779-E24E-9DF3-F6D1B3E8F593}" type="slidenum">
              <a:rPr lang="en-US" smtClean="0"/>
              <a:t>8</a:t>
            </a:fld>
            <a:endParaRPr lang="en-US"/>
          </a:p>
        </p:txBody>
      </p:sp>
    </p:spTree>
    <p:extLst>
      <p:ext uri="{BB962C8B-B14F-4D97-AF65-F5344CB8AC3E}">
        <p14:creationId xmlns:p14="http://schemas.microsoft.com/office/powerpoint/2010/main" val="1143474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err="1" smtClean="0">
                <a:solidFill>
                  <a:schemeClr val="tx1"/>
                </a:solidFill>
                <a:effectLst/>
                <a:latin typeface="+mn-lt"/>
                <a:ea typeface="+mn-ea"/>
                <a:cs typeface="+mn-cs"/>
              </a:rPr>
              <a:t>StatelessWidget</a:t>
            </a:r>
            <a:r>
              <a:rPr lang="en-US" sz="1200" b="0" i="0" u="none" strike="noStrike" kern="1200" dirty="0" smtClean="0">
                <a:solidFill>
                  <a:schemeClr val="tx1"/>
                </a:solidFill>
                <a:effectLst/>
                <a:latin typeface="+mn-lt"/>
                <a:ea typeface="+mn-ea"/>
                <a:cs typeface="+mn-cs"/>
              </a:rPr>
              <a:t> is used for immutable elements that only rely on the object configuration information</a:t>
            </a:r>
            <a:endParaRPr lang="en-US" b="0" dirty="0" smtClean="0">
              <a:effectLst/>
            </a:endParaRPr>
          </a:p>
          <a:p>
            <a:pPr rtl="0"/>
            <a:r>
              <a:rPr lang="en-US" sz="1200" b="0" i="0" u="none" strike="noStrike" kern="1200" dirty="0" err="1" smtClean="0">
                <a:solidFill>
                  <a:schemeClr val="tx1"/>
                </a:solidFill>
                <a:effectLst/>
                <a:latin typeface="+mn-lt"/>
                <a:ea typeface="+mn-ea"/>
                <a:cs typeface="+mn-cs"/>
              </a:rPr>
              <a:t>StatefulWidget</a:t>
            </a:r>
            <a:r>
              <a:rPr lang="en-US" sz="1200" b="0" i="0" u="none" strike="noStrike" kern="1200" dirty="0" smtClean="0">
                <a:solidFill>
                  <a:schemeClr val="tx1"/>
                </a:solidFill>
                <a:effectLst/>
                <a:latin typeface="+mn-lt"/>
                <a:ea typeface="+mn-ea"/>
                <a:cs typeface="+mn-cs"/>
              </a:rPr>
              <a:t> is used for elements that can dynamically change based on state-changes in the system</a:t>
            </a:r>
            <a:endParaRPr lang="en-US" b="0" dirty="0" smtClean="0">
              <a:effectLst/>
            </a:endParaRPr>
          </a:p>
          <a:p>
            <a:pPr rtl="0"/>
            <a:r>
              <a:rPr lang="en-US" sz="1200" b="0" i="0" u="none" strike="noStrike" kern="1200" dirty="0" err="1" smtClean="0">
                <a:solidFill>
                  <a:schemeClr val="tx1"/>
                </a:solidFill>
                <a:effectLst/>
                <a:latin typeface="+mn-lt"/>
                <a:ea typeface="+mn-ea"/>
                <a:cs typeface="+mn-cs"/>
              </a:rPr>
              <a:t>Everytime</a:t>
            </a:r>
            <a:r>
              <a:rPr lang="en-US" sz="1200" b="0" i="0" u="none" strike="noStrike" kern="1200" dirty="0" smtClean="0">
                <a:solidFill>
                  <a:schemeClr val="tx1"/>
                </a:solidFill>
                <a:effectLst/>
                <a:latin typeface="+mn-lt"/>
                <a:ea typeface="+mn-ea"/>
                <a:cs typeface="+mn-cs"/>
              </a:rPr>
              <a:t> that state changes, </a:t>
            </a:r>
            <a:r>
              <a:rPr lang="en-US" sz="1200" b="0" i="0" u="none" strike="noStrike" kern="1200" dirty="0" err="1" smtClean="0">
                <a:solidFill>
                  <a:schemeClr val="tx1"/>
                </a:solidFill>
                <a:effectLst/>
                <a:latin typeface="+mn-lt"/>
                <a:ea typeface="+mn-ea"/>
                <a:cs typeface="+mn-cs"/>
              </a:rPr>
              <a:t>setChange</a:t>
            </a:r>
            <a:r>
              <a:rPr lang="en-US" sz="1200" b="0" i="0" u="none" strike="noStrike" kern="1200" dirty="0" smtClean="0">
                <a:solidFill>
                  <a:schemeClr val="tx1"/>
                </a:solidFill>
                <a:effectLst/>
                <a:latin typeface="+mn-lt"/>
                <a:ea typeface="+mn-ea"/>
                <a:cs typeface="+mn-cs"/>
              </a:rPr>
              <a:t>() is called by the object</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15083129-2779-E24E-9DF3-F6D1B3E8F593}" type="slidenum">
              <a:rPr lang="en-US" smtClean="0"/>
              <a:t>16</a:t>
            </a:fld>
            <a:endParaRPr lang="en-US"/>
          </a:p>
        </p:txBody>
      </p:sp>
    </p:spTree>
    <p:extLst>
      <p:ext uri="{BB962C8B-B14F-4D97-AF65-F5344CB8AC3E}">
        <p14:creationId xmlns:p14="http://schemas.microsoft.com/office/powerpoint/2010/main" val="1381380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10"/>
          </p:nvPr>
        </p:nvSpPr>
        <p:spPr/>
        <p:txBody>
          <a:bodyPr/>
          <a:lstStyle/>
          <a:p>
            <a:fld id="{15083129-2779-E24E-9DF3-F6D1B3E8F593}" type="slidenum">
              <a:rPr lang="en-US" smtClean="0"/>
              <a:t>17</a:t>
            </a:fld>
            <a:endParaRPr lang="en-US"/>
          </a:p>
        </p:txBody>
      </p:sp>
    </p:spTree>
    <p:extLst>
      <p:ext uri="{BB962C8B-B14F-4D97-AF65-F5344CB8AC3E}">
        <p14:creationId xmlns:p14="http://schemas.microsoft.com/office/powerpoint/2010/main" val="500639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10"/>
          </p:nvPr>
        </p:nvSpPr>
        <p:spPr/>
        <p:txBody>
          <a:bodyPr/>
          <a:lstStyle/>
          <a:p>
            <a:fld id="{15083129-2779-E24E-9DF3-F6D1B3E8F593}" type="slidenum">
              <a:rPr lang="en-US" smtClean="0"/>
              <a:t>18</a:t>
            </a:fld>
            <a:endParaRPr lang="en-US"/>
          </a:p>
        </p:txBody>
      </p:sp>
    </p:spTree>
    <p:extLst>
      <p:ext uri="{BB962C8B-B14F-4D97-AF65-F5344CB8AC3E}">
        <p14:creationId xmlns:p14="http://schemas.microsoft.com/office/powerpoint/2010/main" val="1112505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Flutter comes with it’s own widgets and renderer</a:t>
            </a:r>
            <a:endParaRPr lang="en-US" b="0" dirty="0" smtClean="0">
              <a:effectLst/>
            </a:endParaRPr>
          </a:p>
          <a:p>
            <a:pPr rtl="0"/>
            <a:r>
              <a:rPr lang="en-US" sz="1200" b="0" i="0" u="none" strike="noStrike" kern="1200" dirty="0" smtClean="0">
                <a:solidFill>
                  <a:schemeClr val="tx1"/>
                </a:solidFill>
                <a:effectLst/>
                <a:latin typeface="+mn-lt"/>
                <a:ea typeface="+mn-ea"/>
                <a:cs typeface="+mn-cs"/>
              </a:rPr>
              <a:t>No support library needed. Not depended on OEM updates.</a:t>
            </a:r>
            <a:endParaRPr lang="en-US" b="0" dirty="0" smtClean="0">
              <a:effectLst/>
            </a:endParaRPr>
          </a:p>
          <a:p>
            <a:pPr rtl="0"/>
            <a:r>
              <a:rPr lang="en-US" sz="1200" b="0" i="0" u="none" strike="noStrike" kern="1200" dirty="0" smtClean="0">
                <a:solidFill>
                  <a:schemeClr val="tx1"/>
                </a:solidFill>
                <a:effectLst/>
                <a:latin typeface="+mn-lt"/>
                <a:ea typeface="+mn-ea"/>
                <a:cs typeface="+mn-cs"/>
              </a:rPr>
              <a:t>Thanks to composition, we can only redraw what changed</a:t>
            </a:r>
            <a:endParaRPr lang="en-US" b="0" dirty="0" smtClean="0">
              <a:effectLst/>
            </a:endParaRPr>
          </a:p>
          <a:p>
            <a:pPr rtl="0"/>
            <a:r>
              <a:rPr lang="en-US" sz="1200" b="0" i="0" u="none" strike="noStrike" kern="1200" dirty="0" smtClean="0">
                <a:solidFill>
                  <a:schemeClr val="tx1"/>
                </a:solidFill>
                <a:effectLst/>
                <a:latin typeface="+mn-lt"/>
                <a:ea typeface="+mn-ea"/>
                <a:cs typeface="+mn-cs"/>
              </a:rPr>
              <a:t>Bit </a:t>
            </a:r>
            <a:r>
              <a:rPr lang="en-US" sz="1200" b="0" i="0" u="none" strike="noStrike" kern="1200" dirty="0" err="1" smtClean="0">
                <a:solidFill>
                  <a:schemeClr val="tx1"/>
                </a:solidFill>
                <a:effectLst/>
                <a:latin typeface="+mn-lt"/>
                <a:ea typeface="+mn-ea"/>
                <a:cs typeface="+mn-cs"/>
              </a:rPr>
              <a:t>blitting</a:t>
            </a:r>
            <a:r>
              <a:rPr lang="en-US" sz="1200" b="0" i="0" u="none" strike="noStrike" kern="1200" dirty="0" smtClean="0">
                <a:solidFill>
                  <a:schemeClr val="tx1"/>
                </a:solidFill>
                <a:effectLst/>
                <a:latin typeface="+mn-lt"/>
                <a:ea typeface="+mn-ea"/>
                <a:cs typeface="+mn-cs"/>
              </a:rPr>
              <a:t> moved items that didn’t change from Cache</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15083129-2779-E24E-9DF3-F6D1B3E8F593}" type="slidenum">
              <a:rPr lang="en-US" smtClean="0"/>
              <a:t>19</a:t>
            </a:fld>
            <a:endParaRPr lang="en-US"/>
          </a:p>
        </p:txBody>
      </p:sp>
    </p:spTree>
    <p:extLst>
      <p:ext uri="{BB962C8B-B14F-4D97-AF65-F5344CB8AC3E}">
        <p14:creationId xmlns:p14="http://schemas.microsoft.com/office/powerpoint/2010/main" val="1709218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Flutter comes with it’s own widgets and renderer</a:t>
            </a:r>
            <a:endParaRPr lang="en-US" b="0" dirty="0" smtClean="0">
              <a:effectLst/>
            </a:endParaRPr>
          </a:p>
          <a:p>
            <a:pPr rtl="0"/>
            <a:r>
              <a:rPr lang="en-US" sz="1200" b="0" i="0" u="none" strike="noStrike" kern="1200" dirty="0" smtClean="0">
                <a:solidFill>
                  <a:schemeClr val="tx1"/>
                </a:solidFill>
                <a:effectLst/>
                <a:latin typeface="+mn-lt"/>
                <a:ea typeface="+mn-ea"/>
                <a:cs typeface="+mn-cs"/>
              </a:rPr>
              <a:t>No support library needed. Not depended on OEM updates.</a:t>
            </a:r>
            <a:endParaRPr lang="en-US" b="0" dirty="0" smtClean="0">
              <a:effectLst/>
            </a:endParaRPr>
          </a:p>
          <a:p>
            <a:pPr rtl="0"/>
            <a:r>
              <a:rPr lang="en-US" sz="1200" b="0" i="0" u="none" strike="noStrike" kern="1200" dirty="0" smtClean="0">
                <a:solidFill>
                  <a:schemeClr val="tx1"/>
                </a:solidFill>
                <a:effectLst/>
                <a:latin typeface="+mn-lt"/>
                <a:ea typeface="+mn-ea"/>
                <a:cs typeface="+mn-cs"/>
              </a:rPr>
              <a:t>Thanks to composition, we can only redraw what changed</a:t>
            </a:r>
            <a:endParaRPr lang="en-US" b="0" dirty="0" smtClean="0">
              <a:effectLst/>
            </a:endParaRPr>
          </a:p>
          <a:p>
            <a:pPr rtl="0"/>
            <a:r>
              <a:rPr lang="en-US" sz="1200" b="0" i="0" u="none" strike="noStrike" kern="1200" dirty="0" smtClean="0">
                <a:solidFill>
                  <a:schemeClr val="tx1"/>
                </a:solidFill>
                <a:effectLst/>
                <a:latin typeface="+mn-lt"/>
                <a:ea typeface="+mn-ea"/>
                <a:cs typeface="+mn-cs"/>
              </a:rPr>
              <a:t>Bit </a:t>
            </a:r>
            <a:r>
              <a:rPr lang="en-US" sz="1200" b="0" i="0" u="none" strike="noStrike" kern="1200" dirty="0" err="1" smtClean="0">
                <a:solidFill>
                  <a:schemeClr val="tx1"/>
                </a:solidFill>
                <a:effectLst/>
                <a:latin typeface="+mn-lt"/>
                <a:ea typeface="+mn-ea"/>
                <a:cs typeface="+mn-cs"/>
              </a:rPr>
              <a:t>blitting</a:t>
            </a:r>
            <a:r>
              <a:rPr lang="en-US" sz="1200" b="0" i="0" u="none" strike="noStrike" kern="1200" dirty="0" smtClean="0">
                <a:solidFill>
                  <a:schemeClr val="tx1"/>
                </a:solidFill>
                <a:effectLst/>
                <a:latin typeface="+mn-lt"/>
                <a:ea typeface="+mn-ea"/>
                <a:cs typeface="+mn-cs"/>
              </a:rPr>
              <a:t> moved items that didn’t change from Cache</a:t>
            </a:r>
            <a:endParaRPr lang="en-US" b="0" dirty="0" smtClean="0">
              <a:effectLst/>
            </a:endParaRPr>
          </a:p>
          <a:p>
            <a:r>
              <a:rPr lang="en-US" smtClean="0"/>
              <a:t/>
            </a:r>
            <a:br>
              <a:rPr lang="en-US" smtClean="0"/>
            </a:br>
            <a:endParaRPr lang="en-US" dirty="0"/>
          </a:p>
        </p:txBody>
      </p:sp>
      <p:sp>
        <p:nvSpPr>
          <p:cNvPr id="4" name="Slide Number Placeholder 3"/>
          <p:cNvSpPr>
            <a:spLocks noGrp="1"/>
          </p:cNvSpPr>
          <p:nvPr>
            <p:ph type="sldNum" sz="quarter" idx="10"/>
          </p:nvPr>
        </p:nvSpPr>
        <p:spPr/>
        <p:txBody>
          <a:bodyPr/>
          <a:lstStyle/>
          <a:p>
            <a:fld id="{15083129-2779-E24E-9DF3-F6D1B3E8F593}" type="slidenum">
              <a:rPr lang="en-US" smtClean="0"/>
              <a:t>20</a:t>
            </a:fld>
            <a:endParaRPr lang="en-US"/>
          </a:p>
        </p:txBody>
      </p:sp>
    </p:spTree>
    <p:extLst>
      <p:ext uri="{BB962C8B-B14F-4D97-AF65-F5344CB8AC3E}">
        <p14:creationId xmlns:p14="http://schemas.microsoft.com/office/powerpoint/2010/main" val="9950729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Flutter comes with it’s own widgets and renderer</a:t>
            </a:r>
            <a:endParaRPr lang="en-US" b="0" dirty="0" smtClean="0">
              <a:effectLst/>
            </a:endParaRPr>
          </a:p>
          <a:p>
            <a:pPr rtl="0"/>
            <a:r>
              <a:rPr lang="en-US" sz="1200" b="0" i="0" u="none" strike="noStrike" kern="1200" dirty="0" smtClean="0">
                <a:solidFill>
                  <a:schemeClr val="tx1"/>
                </a:solidFill>
                <a:effectLst/>
                <a:latin typeface="+mn-lt"/>
                <a:ea typeface="+mn-ea"/>
                <a:cs typeface="+mn-cs"/>
              </a:rPr>
              <a:t>No support library needed. Not depended on OEM updates.</a:t>
            </a:r>
            <a:endParaRPr lang="en-US" b="0" dirty="0" smtClean="0">
              <a:effectLst/>
            </a:endParaRPr>
          </a:p>
          <a:p>
            <a:pPr rtl="0"/>
            <a:r>
              <a:rPr lang="en-US" sz="1200" b="0" i="0" u="none" strike="noStrike" kern="1200" dirty="0" smtClean="0">
                <a:solidFill>
                  <a:schemeClr val="tx1"/>
                </a:solidFill>
                <a:effectLst/>
                <a:latin typeface="+mn-lt"/>
                <a:ea typeface="+mn-ea"/>
                <a:cs typeface="+mn-cs"/>
              </a:rPr>
              <a:t>Thanks to composition, we can only redraw what changed</a:t>
            </a:r>
            <a:endParaRPr lang="en-US" b="0" dirty="0" smtClean="0">
              <a:effectLst/>
            </a:endParaRPr>
          </a:p>
          <a:p>
            <a:pPr rtl="0"/>
            <a:r>
              <a:rPr lang="en-US" sz="1200" b="0" i="0" u="none" strike="noStrike" kern="1200" dirty="0" smtClean="0">
                <a:solidFill>
                  <a:schemeClr val="tx1"/>
                </a:solidFill>
                <a:effectLst/>
                <a:latin typeface="+mn-lt"/>
                <a:ea typeface="+mn-ea"/>
                <a:cs typeface="+mn-cs"/>
              </a:rPr>
              <a:t>Bit </a:t>
            </a:r>
            <a:r>
              <a:rPr lang="en-US" sz="1200" b="0" i="0" u="none" strike="noStrike" kern="1200" dirty="0" err="1" smtClean="0">
                <a:solidFill>
                  <a:schemeClr val="tx1"/>
                </a:solidFill>
                <a:effectLst/>
                <a:latin typeface="+mn-lt"/>
                <a:ea typeface="+mn-ea"/>
                <a:cs typeface="+mn-cs"/>
              </a:rPr>
              <a:t>blitting</a:t>
            </a:r>
            <a:r>
              <a:rPr lang="en-US" sz="1200" b="0" i="0" u="none" strike="noStrike" kern="1200" dirty="0" smtClean="0">
                <a:solidFill>
                  <a:schemeClr val="tx1"/>
                </a:solidFill>
                <a:effectLst/>
                <a:latin typeface="+mn-lt"/>
                <a:ea typeface="+mn-ea"/>
                <a:cs typeface="+mn-cs"/>
              </a:rPr>
              <a:t> moved items that didn’t change from Cache</a:t>
            </a:r>
            <a:endParaRPr lang="en-US" b="0" dirty="0" smtClean="0">
              <a:effectLst/>
            </a:endParaRPr>
          </a:p>
          <a:p>
            <a:r>
              <a:rPr lang="en-US" smtClean="0"/>
              <a:t/>
            </a:r>
            <a:br>
              <a:rPr lang="en-US" smtClean="0"/>
            </a:br>
            <a:endParaRPr lang="en-US" dirty="0"/>
          </a:p>
        </p:txBody>
      </p:sp>
      <p:sp>
        <p:nvSpPr>
          <p:cNvPr id="4" name="Slide Number Placeholder 3"/>
          <p:cNvSpPr>
            <a:spLocks noGrp="1"/>
          </p:cNvSpPr>
          <p:nvPr>
            <p:ph type="sldNum" sz="quarter" idx="10"/>
          </p:nvPr>
        </p:nvSpPr>
        <p:spPr/>
        <p:txBody>
          <a:bodyPr/>
          <a:lstStyle/>
          <a:p>
            <a:fld id="{15083129-2779-E24E-9DF3-F6D1B3E8F593}" type="slidenum">
              <a:rPr lang="en-US" smtClean="0"/>
              <a:t>21</a:t>
            </a:fld>
            <a:endParaRPr lang="en-US"/>
          </a:p>
        </p:txBody>
      </p:sp>
    </p:spTree>
    <p:extLst>
      <p:ext uri="{BB962C8B-B14F-4D97-AF65-F5344CB8AC3E}">
        <p14:creationId xmlns:p14="http://schemas.microsoft.com/office/powerpoint/2010/main" val="429189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84E8C90-1035-8A45-BEE2-0766EC9ACC65}" type="datetimeFigureOut">
              <a:rPr lang="en-US" smtClean="0"/>
              <a:t>5/12/18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90341-7210-2E49-B08F-73B8ABBB2C84}" type="slidenum">
              <a:rPr lang="en-US" smtClean="0"/>
              <a:t>‹#›</a:t>
            </a:fld>
            <a:endParaRPr lang="en-US"/>
          </a:p>
        </p:txBody>
      </p:sp>
    </p:spTree>
    <p:extLst>
      <p:ext uri="{BB962C8B-B14F-4D97-AF65-F5344CB8AC3E}">
        <p14:creationId xmlns:p14="http://schemas.microsoft.com/office/powerpoint/2010/main" val="1675631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84E8C90-1035-8A45-BEE2-0766EC9ACC65}" type="datetimeFigureOut">
              <a:rPr lang="en-US" smtClean="0"/>
              <a:t>5/12/18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90341-7210-2E49-B08F-73B8ABBB2C84}" type="slidenum">
              <a:rPr lang="en-US" smtClean="0"/>
              <a:t>‹#›</a:t>
            </a:fld>
            <a:endParaRPr lang="en-US"/>
          </a:p>
        </p:txBody>
      </p:sp>
    </p:spTree>
    <p:extLst>
      <p:ext uri="{BB962C8B-B14F-4D97-AF65-F5344CB8AC3E}">
        <p14:creationId xmlns:p14="http://schemas.microsoft.com/office/powerpoint/2010/main" val="1036124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84E8C90-1035-8A45-BEE2-0766EC9ACC65}" type="datetimeFigureOut">
              <a:rPr lang="en-US" smtClean="0"/>
              <a:t>5/12/18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90341-7210-2E49-B08F-73B8ABBB2C84}" type="slidenum">
              <a:rPr lang="en-US" smtClean="0"/>
              <a:t>‹#›</a:t>
            </a:fld>
            <a:endParaRPr lang="en-US"/>
          </a:p>
        </p:txBody>
      </p:sp>
    </p:spTree>
    <p:extLst>
      <p:ext uri="{BB962C8B-B14F-4D97-AF65-F5344CB8AC3E}">
        <p14:creationId xmlns:p14="http://schemas.microsoft.com/office/powerpoint/2010/main" val="194603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84E8C90-1035-8A45-BEE2-0766EC9ACC65}" type="datetimeFigureOut">
              <a:rPr lang="en-US" smtClean="0"/>
              <a:t>5/12/18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90341-7210-2E49-B08F-73B8ABBB2C84}" type="slidenum">
              <a:rPr lang="en-US" smtClean="0"/>
              <a:t>‹#›</a:t>
            </a:fld>
            <a:endParaRPr lang="en-US"/>
          </a:p>
        </p:txBody>
      </p:sp>
    </p:spTree>
    <p:extLst>
      <p:ext uri="{BB962C8B-B14F-4D97-AF65-F5344CB8AC3E}">
        <p14:creationId xmlns:p14="http://schemas.microsoft.com/office/powerpoint/2010/main" val="32654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84E8C90-1035-8A45-BEE2-0766EC9ACC65}" type="datetimeFigureOut">
              <a:rPr lang="en-US" smtClean="0"/>
              <a:t>5/12/18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90341-7210-2E49-B08F-73B8ABBB2C84}" type="slidenum">
              <a:rPr lang="en-US" smtClean="0"/>
              <a:t>‹#›</a:t>
            </a:fld>
            <a:endParaRPr lang="en-US"/>
          </a:p>
        </p:txBody>
      </p:sp>
    </p:spTree>
    <p:extLst>
      <p:ext uri="{BB962C8B-B14F-4D97-AF65-F5344CB8AC3E}">
        <p14:creationId xmlns:p14="http://schemas.microsoft.com/office/powerpoint/2010/main" val="1216658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84E8C90-1035-8A45-BEE2-0766EC9ACC65}" type="datetimeFigureOut">
              <a:rPr lang="en-US" smtClean="0"/>
              <a:t>5/12/18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90341-7210-2E49-B08F-73B8ABBB2C84}" type="slidenum">
              <a:rPr lang="en-US" smtClean="0"/>
              <a:t>‹#›</a:t>
            </a:fld>
            <a:endParaRPr lang="en-US"/>
          </a:p>
        </p:txBody>
      </p:sp>
    </p:spTree>
    <p:extLst>
      <p:ext uri="{BB962C8B-B14F-4D97-AF65-F5344CB8AC3E}">
        <p14:creationId xmlns:p14="http://schemas.microsoft.com/office/powerpoint/2010/main" val="35937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84E8C90-1035-8A45-BEE2-0766EC9ACC65}" type="datetimeFigureOut">
              <a:rPr lang="en-US" smtClean="0"/>
              <a:t>5/12/18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A90341-7210-2E49-B08F-73B8ABBB2C84}" type="slidenum">
              <a:rPr lang="en-US" smtClean="0"/>
              <a:t>‹#›</a:t>
            </a:fld>
            <a:endParaRPr lang="en-US"/>
          </a:p>
        </p:txBody>
      </p:sp>
    </p:spTree>
    <p:extLst>
      <p:ext uri="{BB962C8B-B14F-4D97-AF65-F5344CB8AC3E}">
        <p14:creationId xmlns:p14="http://schemas.microsoft.com/office/powerpoint/2010/main" val="564086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84E8C90-1035-8A45-BEE2-0766EC9ACC65}" type="datetimeFigureOut">
              <a:rPr lang="en-US" smtClean="0"/>
              <a:t>5/12/18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A90341-7210-2E49-B08F-73B8ABBB2C84}" type="slidenum">
              <a:rPr lang="en-US" smtClean="0"/>
              <a:t>‹#›</a:t>
            </a:fld>
            <a:endParaRPr lang="en-US"/>
          </a:p>
        </p:txBody>
      </p:sp>
    </p:spTree>
    <p:extLst>
      <p:ext uri="{BB962C8B-B14F-4D97-AF65-F5344CB8AC3E}">
        <p14:creationId xmlns:p14="http://schemas.microsoft.com/office/powerpoint/2010/main" val="1606533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4E8C90-1035-8A45-BEE2-0766EC9ACC65}" type="datetimeFigureOut">
              <a:rPr lang="en-US" smtClean="0"/>
              <a:t>5/12/18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A90341-7210-2E49-B08F-73B8ABBB2C84}" type="slidenum">
              <a:rPr lang="en-US" smtClean="0"/>
              <a:t>‹#›</a:t>
            </a:fld>
            <a:endParaRPr lang="en-US"/>
          </a:p>
        </p:txBody>
      </p:sp>
    </p:spTree>
    <p:extLst>
      <p:ext uri="{BB962C8B-B14F-4D97-AF65-F5344CB8AC3E}">
        <p14:creationId xmlns:p14="http://schemas.microsoft.com/office/powerpoint/2010/main" val="7020190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84E8C90-1035-8A45-BEE2-0766EC9ACC65}" type="datetimeFigureOut">
              <a:rPr lang="en-US" smtClean="0"/>
              <a:t>5/12/18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90341-7210-2E49-B08F-73B8ABBB2C84}" type="slidenum">
              <a:rPr lang="en-US" smtClean="0"/>
              <a:t>‹#›</a:t>
            </a:fld>
            <a:endParaRPr lang="en-US"/>
          </a:p>
        </p:txBody>
      </p:sp>
    </p:spTree>
    <p:extLst>
      <p:ext uri="{BB962C8B-B14F-4D97-AF65-F5344CB8AC3E}">
        <p14:creationId xmlns:p14="http://schemas.microsoft.com/office/powerpoint/2010/main" val="558327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84E8C90-1035-8A45-BEE2-0766EC9ACC65}" type="datetimeFigureOut">
              <a:rPr lang="en-US" smtClean="0"/>
              <a:t>5/12/18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90341-7210-2E49-B08F-73B8ABBB2C84}" type="slidenum">
              <a:rPr lang="en-US" smtClean="0"/>
              <a:t>‹#›</a:t>
            </a:fld>
            <a:endParaRPr lang="en-US"/>
          </a:p>
        </p:txBody>
      </p:sp>
    </p:spTree>
    <p:extLst>
      <p:ext uri="{BB962C8B-B14F-4D97-AF65-F5344CB8AC3E}">
        <p14:creationId xmlns:p14="http://schemas.microsoft.com/office/powerpoint/2010/main" val="145667577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4E8C90-1035-8A45-BEE2-0766EC9ACC65}" type="datetimeFigureOut">
              <a:rPr lang="en-US" smtClean="0"/>
              <a:t>5/12/18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A90341-7210-2E49-B08F-73B8ABBB2C84}" type="slidenum">
              <a:rPr lang="en-US" smtClean="0"/>
              <a:t>‹#›</a:t>
            </a:fld>
            <a:endParaRPr lang="en-US"/>
          </a:p>
        </p:txBody>
      </p:sp>
    </p:spTree>
    <p:extLst>
      <p:ext uri="{BB962C8B-B14F-4D97-AF65-F5344CB8AC3E}">
        <p14:creationId xmlns:p14="http://schemas.microsoft.com/office/powerpoint/2010/main" val="950093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5.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jpe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524000" y="1644877"/>
            <a:ext cx="9144000" cy="2387600"/>
          </a:xfrm>
        </p:spPr>
        <p:txBody>
          <a:bodyPr>
            <a:normAutofit/>
          </a:bodyPr>
          <a:lstStyle/>
          <a:p>
            <a:r>
              <a:rPr lang="en-US" sz="8000" dirty="0" smtClean="0">
                <a:solidFill>
                  <a:schemeClr val="bg1"/>
                </a:solidFill>
                <a:latin typeface="Product Sans" charset="0"/>
                <a:ea typeface="Product Sans" charset="0"/>
                <a:cs typeface="Product Sans" charset="0"/>
              </a:rPr>
              <a:t>Lets Flutter</a:t>
            </a:r>
            <a:endParaRPr lang="en-US" sz="8000" dirty="0">
              <a:solidFill>
                <a:schemeClr val="bg1"/>
              </a:solidFill>
              <a:latin typeface="Product Sans" charset="0"/>
              <a:ea typeface="Product Sans" charset="0"/>
              <a:cs typeface="Product Sans" charset="0"/>
            </a:endParaRP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65779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866106" y="2235200"/>
            <a:ext cx="10405951" cy="3184698"/>
          </a:xfrm>
        </p:spPr>
        <p:txBody>
          <a:bodyPr>
            <a:noAutofit/>
          </a:bodyPr>
          <a:lstStyle/>
          <a:p>
            <a:pPr algn="l"/>
            <a:r>
              <a:rPr lang="en-US" sz="5400" dirty="0" err="1" smtClean="0">
                <a:solidFill>
                  <a:schemeClr val="bg1"/>
                </a:solidFill>
                <a:latin typeface="Product Sans" charset="0"/>
                <a:ea typeface="Product Sans" charset="0"/>
                <a:cs typeface="Product Sans" charset="0"/>
              </a:rPr>
              <a:t>pubspec.yaml</a:t>
            </a:r>
            <a:r>
              <a:rPr lang="en-US" sz="4400" dirty="0" smtClean="0">
                <a:solidFill>
                  <a:schemeClr val="bg1"/>
                </a:solidFill>
                <a:latin typeface="Product Sans" charset="0"/>
                <a:ea typeface="Product Sans" charset="0"/>
                <a:cs typeface="Product Sans" charset="0"/>
              </a:rPr>
              <a:t/>
            </a:r>
            <a:br>
              <a:rPr lang="en-US" sz="4400" dirty="0" smtClean="0">
                <a:solidFill>
                  <a:schemeClr val="bg1"/>
                </a:solidFill>
                <a:latin typeface="Product Sans" charset="0"/>
                <a:ea typeface="Product Sans" charset="0"/>
                <a:cs typeface="Product Sans" charset="0"/>
              </a:rPr>
            </a:br>
            <a:r>
              <a:rPr lang="en-US" sz="3200" dirty="0">
                <a:solidFill>
                  <a:schemeClr val="bg1"/>
                </a:solidFill>
                <a:latin typeface="Product Sans" charset="0"/>
                <a:ea typeface="Product Sans" charset="0"/>
                <a:cs typeface="Product Sans" charset="0"/>
              </a:rPr>
              <a:t/>
            </a:r>
            <a:br>
              <a:rPr lang="en-US" sz="3200" dirty="0">
                <a:solidFill>
                  <a:schemeClr val="bg1"/>
                </a:solidFill>
                <a:latin typeface="Product Sans" charset="0"/>
                <a:ea typeface="Product Sans" charset="0"/>
                <a:cs typeface="Product Sans" charset="0"/>
              </a:rPr>
            </a:br>
            <a:r>
              <a:rPr lang="en-US" sz="2000" dirty="0">
                <a:solidFill>
                  <a:schemeClr val="bg1"/>
                </a:solidFill>
                <a:latin typeface="Product Sans" charset="0"/>
                <a:ea typeface="Product Sans" charset="0"/>
                <a:cs typeface="Product Sans" charset="0"/>
              </a:rPr>
              <a:t>name: </a:t>
            </a:r>
            <a:r>
              <a:rPr lang="en-US" sz="2000" dirty="0" err="1">
                <a:solidFill>
                  <a:schemeClr val="bg1"/>
                </a:solidFill>
                <a:latin typeface="Product Sans" charset="0"/>
                <a:ea typeface="Product Sans" charset="0"/>
                <a:cs typeface="Product Sans" charset="0"/>
              </a:rPr>
              <a:t>flutter_project</a:t>
            </a:r>
            <a:r>
              <a:rPr lang="en-US" sz="2000" dirty="0">
                <a:solidFill>
                  <a:schemeClr val="bg1"/>
                </a:solidFill>
                <a:latin typeface="Product Sans" charset="0"/>
                <a:ea typeface="Product Sans" charset="0"/>
                <a:cs typeface="Product Sans" charset="0"/>
              </a:rPr>
              <a:t/>
            </a:r>
            <a:br>
              <a:rPr lang="en-US" sz="2000" dirty="0">
                <a:solidFill>
                  <a:schemeClr val="bg1"/>
                </a:solidFill>
                <a:latin typeface="Product Sans" charset="0"/>
                <a:ea typeface="Product Sans" charset="0"/>
                <a:cs typeface="Product Sans" charset="0"/>
              </a:rPr>
            </a:br>
            <a:r>
              <a:rPr lang="en-US" sz="2000" dirty="0">
                <a:solidFill>
                  <a:schemeClr val="bg1"/>
                </a:solidFill>
                <a:latin typeface="Product Sans" charset="0"/>
                <a:ea typeface="Product Sans" charset="0"/>
                <a:cs typeface="Product Sans" charset="0"/>
              </a:rPr>
              <a:t>description: An amazing Flutter project using Firebase </a:t>
            </a:r>
            <a:r>
              <a:rPr lang="en-US" sz="2000" dirty="0" err="1">
                <a:solidFill>
                  <a:schemeClr val="bg1"/>
                </a:solidFill>
                <a:latin typeface="Product Sans" charset="0"/>
                <a:ea typeface="Product Sans" charset="0"/>
                <a:cs typeface="Product Sans" charset="0"/>
              </a:rPr>
              <a:t>Auth</a:t>
            </a:r>
            <a:r>
              <a:rPr lang="en-US" sz="2000" dirty="0">
                <a:solidFill>
                  <a:schemeClr val="bg1"/>
                </a:solidFill>
                <a:latin typeface="Product Sans" charset="0"/>
                <a:ea typeface="Product Sans" charset="0"/>
                <a:cs typeface="Product Sans" charset="0"/>
              </a:rPr>
              <a:t/>
            </a:r>
            <a:br>
              <a:rPr lang="en-US" sz="2000" dirty="0">
                <a:solidFill>
                  <a:schemeClr val="bg1"/>
                </a:solidFill>
                <a:latin typeface="Product Sans" charset="0"/>
                <a:ea typeface="Product Sans" charset="0"/>
                <a:cs typeface="Product Sans" charset="0"/>
              </a:rPr>
            </a:br>
            <a:r>
              <a:rPr lang="en-US" sz="2000" dirty="0" smtClean="0">
                <a:solidFill>
                  <a:schemeClr val="bg1"/>
                </a:solidFill>
                <a:latin typeface="Product Sans" charset="0"/>
                <a:ea typeface="Product Sans" charset="0"/>
                <a:cs typeface="Product Sans" charset="0"/>
              </a:rPr>
              <a:t/>
            </a:r>
            <a:br>
              <a:rPr lang="en-US" sz="2000" dirty="0" smtClean="0">
                <a:solidFill>
                  <a:schemeClr val="bg1"/>
                </a:solidFill>
                <a:latin typeface="Product Sans" charset="0"/>
                <a:ea typeface="Product Sans" charset="0"/>
                <a:cs typeface="Product Sans" charset="0"/>
              </a:rPr>
            </a:br>
            <a:r>
              <a:rPr lang="en-US" sz="2000" dirty="0" smtClean="0">
                <a:solidFill>
                  <a:schemeClr val="bg1"/>
                </a:solidFill>
                <a:latin typeface="Product Sans" charset="0"/>
                <a:ea typeface="Product Sans" charset="0"/>
                <a:cs typeface="Product Sans" charset="0"/>
              </a:rPr>
              <a:t>dependencies</a:t>
            </a:r>
            <a:r>
              <a:rPr lang="en-US" sz="2000" dirty="0">
                <a:solidFill>
                  <a:schemeClr val="bg1"/>
                </a:solidFill>
                <a:latin typeface="Product Sans" charset="0"/>
                <a:ea typeface="Product Sans" charset="0"/>
                <a:cs typeface="Product Sans" charset="0"/>
              </a:rPr>
              <a:t>:</a:t>
            </a:r>
            <a:br>
              <a:rPr lang="en-US" sz="2000" dirty="0">
                <a:solidFill>
                  <a:schemeClr val="bg1"/>
                </a:solidFill>
                <a:latin typeface="Product Sans" charset="0"/>
                <a:ea typeface="Product Sans" charset="0"/>
                <a:cs typeface="Product Sans" charset="0"/>
              </a:rPr>
            </a:br>
            <a:r>
              <a:rPr lang="en-US" sz="2000" dirty="0">
                <a:solidFill>
                  <a:schemeClr val="bg1"/>
                </a:solidFill>
                <a:latin typeface="Product Sans" charset="0"/>
                <a:ea typeface="Product Sans" charset="0"/>
                <a:cs typeface="Product Sans" charset="0"/>
              </a:rPr>
              <a:t> flutter:</a:t>
            </a:r>
            <a:br>
              <a:rPr lang="en-US" sz="2000" dirty="0">
                <a:solidFill>
                  <a:schemeClr val="bg1"/>
                </a:solidFill>
                <a:latin typeface="Product Sans" charset="0"/>
                <a:ea typeface="Product Sans" charset="0"/>
                <a:cs typeface="Product Sans" charset="0"/>
              </a:rPr>
            </a:br>
            <a:r>
              <a:rPr lang="en-US" sz="2000" dirty="0">
                <a:solidFill>
                  <a:schemeClr val="bg1"/>
                </a:solidFill>
                <a:latin typeface="Product Sans" charset="0"/>
                <a:ea typeface="Product Sans" charset="0"/>
                <a:cs typeface="Product Sans" charset="0"/>
              </a:rPr>
              <a:t>   </a:t>
            </a:r>
            <a:r>
              <a:rPr lang="en-US" sz="2000" dirty="0" err="1">
                <a:solidFill>
                  <a:schemeClr val="bg1"/>
                </a:solidFill>
                <a:latin typeface="Product Sans" charset="0"/>
                <a:ea typeface="Product Sans" charset="0"/>
                <a:cs typeface="Product Sans" charset="0"/>
              </a:rPr>
              <a:t>sdk</a:t>
            </a:r>
            <a:r>
              <a:rPr lang="en-US" sz="2000" dirty="0">
                <a:solidFill>
                  <a:schemeClr val="bg1"/>
                </a:solidFill>
                <a:latin typeface="Product Sans" charset="0"/>
                <a:ea typeface="Product Sans" charset="0"/>
                <a:cs typeface="Product Sans" charset="0"/>
              </a:rPr>
              <a:t>: flutter</a:t>
            </a:r>
            <a:br>
              <a:rPr lang="en-US" sz="2000" dirty="0">
                <a:solidFill>
                  <a:schemeClr val="bg1"/>
                </a:solidFill>
                <a:latin typeface="Product Sans" charset="0"/>
                <a:ea typeface="Product Sans" charset="0"/>
                <a:cs typeface="Product Sans" charset="0"/>
              </a:rPr>
            </a:br>
            <a:r>
              <a:rPr lang="en-US" sz="2000" dirty="0">
                <a:solidFill>
                  <a:schemeClr val="bg1"/>
                </a:solidFill>
                <a:latin typeface="Product Sans" charset="0"/>
                <a:ea typeface="Product Sans" charset="0"/>
                <a:cs typeface="Product Sans" charset="0"/>
              </a:rPr>
              <a:t> </a:t>
            </a:r>
            <a:r>
              <a:rPr lang="en-US" sz="2000" dirty="0" err="1">
                <a:solidFill>
                  <a:schemeClr val="bg1"/>
                </a:solidFill>
                <a:latin typeface="Product Sans" charset="0"/>
                <a:ea typeface="Product Sans" charset="0"/>
                <a:cs typeface="Product Sans" charset="0"/>
              </a:rPr>
              <a:t>firebase_auth</a:t>
            </a:r>
            <a:r>
              <a:rPr lang="en-US" sz="2000" dirty="0">
                <a:solidFill>
                  <a:schemeClr val="bg1"/>
                </a:solidFill>
                <a:latin typeface="Product Sans" charset="0"/>
                <a:ea typeface="Product Sans" charset="0"/>
                <a:cs typeface="Product Sans" charset="0"/>
              </a:rPr>
              <a:t>: "^0.2.5"</a:t>
            </a:r>
            <a:br>
              <a:rPr lang="en-US" sz="2000" dirty="0">
                <a:solidFill>
                  <a:schemeClr val="bg1"/>
                </a:solidFill>
                <a:latin typeface="Product Sans" charset="0"/>
                <a:ea typeface="Product Sans" charset="0"/>
                <a:cs typeface="Product Sans" charset="0"/>
              </a:rPr>
            </a:br>
            <a:r>
              <a:rPr lang="en-US" sz="3200" dirty="0">
                <a:solidFill>
                  <a:schemeClr val="bg1"/>
                </a:solidFill>
                <a:latin typeface="Product Sans" charset="0"/>
                <a:ea typeface="Product Sans" charset="0"/>
                <a:cs typeface="Product Sans" charset="0"/>
              </a:rPr>
              <a:t/>
            </a:r>
            <a:br>
              <a:rPr lang="en-US" sz="3200" dirty="0">
                <a:solidFill>
                  <a:schemeClr val="bg1"/>
                </a:solidFill>
                <a:latin typeface="Product Sans" charset="0"/>
                <a:ea typeface="Product Sans" charset="0"/>
                <a:cs typeface="Product Sans" charset="0"/>
              </a:rPr>
            </a:br>
            <a:endParaRPr lang="en-US" sz="2000" dirty="0">
              <a:solidFill>
                <a:schemeClr val="bg1"/>
              </a:solidFill>
              <a:latin typeface="Product Sans" charset="0"/>
              <a:ea typeface="Product Sans" charset="0"/>
              <a:cs typeface="Product Sans" charset="0"/>
            </a:endParaRPr>
          </a:p>
        </p:txBody>
      </p:sp>
      <p:sp>
        <p:nvSpPr>
          <p:cNvPr id="3" name="Subtitle 2"/>
          <p:cNvSpPr>
            <a:spLocks noGrp="1"/>
          </p:cNvSpPr>
          <p:nvPr>
            <p:ph type="subTitle" idx="1"/>
          </p:nvPr>
        </p:nvSpPr>
        <p:spPr>
          <a:xfrm>
            <a:off x="1132114" y="3602038"/>
            <a:ext cx="9535886" cy="1655762"/>
          </a:xfrm>
        </p:spPr>
        <p:txBody>
          <a:bodyPr/>
          <a:lstStyle/>
          <a:p>
            <a:endParaRPr lang="en-US" dirty="0" smtClean="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6199137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508000" y="578190"/>
            <a:ext cx="9144000" cy="2387600"/>
          </a:xfrm>
        </p:spPr>
        <p:txBody>
          <a:bodyPr>
            <a:normAutofit/>
          </a:bodyPr>
          <a:lstStyle/>
          <a:p>
            <a:pPr algn="l"/>
            <a:r>
              <a:rPr lang="en-US" sz="5400" b="1" dirty="0" smtClean="0">
                <a:solidFill>
                  <a:schemeClr val="bg1"/>
                </a:solidFill>
              </a:rPr>
              <a:t>HOT RELOAD</a:t>
            </a:r>
            <a:br>
              <a:rPr lang="en-US" sz="5400" b="1" dirty="0" smtClean="0">
                <a:solidFill>
                  <a:schemeClr val="bg1"/>
                </a:solidFill>
              </a:rPr>
            </a:br>
            <a:r>
              <a:rPr lang="en-US" sz="5400" b="1" dirty="0">
                <a:solidFill>
                  <a:schemeClr val="bg1"/>
                </a:solidFill>
              </a:rPr>
              <a:t/>
            </a:r>
            <a:br>
              <a:rPr lang="en-US" sz="5400" b="1" dirty="0">
                <a:solidFill>
                  <a:schemeClr val="bg1"/>
                </a:solidFill>
              </a:rPr>
            </a:br>
            <a:endParaRPr lang="en-US" sz="5400" b="1" dirty="0">
              <a:solidFill>
                <a:schemeClr val="bg1"/>
              </a:solidFill>
              <a:latin typeface="Product Sans" charset="0"/>
              <a:ea typeface="Product Sans" charset="0"/>
              <a:cs typeface="Product Sans" charset="0"/>
            </a:endParaRPr>
          </a:p>
        </p:txBody>
      </p:sp>
      <p:sp>
        <p:nvSpPr>
          <p:cNvPr id="3" name="Subtitle 2"/>
          <p:cNvSpPr>
            <a:spLocks noGrp="1"/>
          </p:cNvSpPr>
          <p:nvPr>
            <p:ph type="subTitle" idx="1"/>
          </p:nvPr>
        </p:nvSpPr>
        <p:spPr>
          <a:xfrm>
            <a:off x="508000" y="1944914"/>
            <a:ext cx="11879941" cy="4093029"/>
          </a:xfrm>
        </p:spPr>
        <p:txBody>
          <a:bodyPr>
            <a:normAutofit/>
          </a:bodyPr>
          <a:lstStyle/>
          <a:p>
            <a:pPr algn="l"/>
            <a:r>
              <a:rPr lang="en-US" dirty="0">
                <a:solidFill>
                  <a:schemeClr val="bg1"/>
                </a:solidFill>
              </a:rPr>
              <a:t>Injecting updated source code files into the running Dart </a:t>
            </a:r>
            <a:r>
              <a:rPr lang="en-US" dirty="0" smtClean="0">
                <a:solidFill>
                  <a:schemeClr val="bg1"/>
                </a:solidFill>
              </a:rPr>
              <a:t>VM</a:t>
            </a:r>
          </a:p>
          <a:p>
            <a:pPr algn="l"/>
            <a:endParaRPr lang="en-US" dirty="0">
              <a:solidFill>
                <a:schemeClr val="bg1"/>
              </a:solidFill>
            </a:endParaRPr>
          </a:p>
          <a:p>
            <a:pPr algn="l"/>
            <a:r>
              <a:rPr lang="en-US" sz="3200" b="1" dirty="0" err="1">
                <a:solidFill>
                  <a:schemeClr val="bg1"/>
                </a:solidFill>
              </a:rPr>
              <a:t>Stateful</a:t>
            </a:r>
            <a:r>
              <a:rPr lang="en-US" dirty="0">
                <a:solidFill>
                  <a:schemeClr val="bg1"/>
                </a:solidFill>
              </a:rPr>
              <a:t>: App state is retained after a reload. </a:t>
            </a:r>
            <a:endParaRPr lang="en-US" dirty="0" smtClean="0">
              <a:solidFill>
                <a:schemeClr val="bg1"/>
              </a:solidFill>
            </a:endParaRPr>
          </a:p>
          <a:p>
            <a:pPr algn="l"/>
            <a:endParaRPr lang="en-US" dirty="0">
              <a:solidFill>
                <a:schemeClr val="bg1"/>
              </a:solidFill>
            </a:endParaRPr>
          </a:p>
          <a:p>
            <a:pPr algn="l"/>
            <a:r>
              <a:rPr lang="en-US" dirty="0">
                <a:solidFill>
                  <a:schemeClr val="bg1"/>
                </a:solidFill>
              </a:rPr>
              <a:t>Quickly iterate on a screen deeply nested in your app</a:t>
            </a:r>
          </a:p>
          <a:p>
            <a:pPr algn="l"/>
            <a:r>
              <a:rPr lang="en-US" dirty="0">
                <a:solidFill>
                  <a:schemeClr val="bg1"/>
                </a:solidFill>
              </a:rPr>
              <a:t/>
            </a:r>
            <a:br>
              <a:rPr lang="en-US" dirty="0">
                <a:solidFill>
                  <a:schemeClr val="bg1"/>
                </a:solidFill>
              </a:rPr>
            </a:br>
            <a:endParaRPr lang="en-US" dirty="0">
              <a:solidFill>
                <a:schemeClr val="bg1"/>
              </a:solidFill>
              <a:latin typeface="Product Sans" charset="0"/>
              <a:ea typeface="Product Sans" charset="0"/>
              <a:cs typeface="Product Sans" charset="0"/>
            </a:endParaRPr>
          </a:p>
        </p:txBody>
      </p:sp>
    </p:spTree>
    <p:extLst>
      <p:ext uri="{BB962C8B-B14F-4D97-AF65-F5344CB8AC3E}">
        <p14:creationId xmlns:p14="http://schemas.microsoft.com/office/powerpoint/2010/main" val="13458291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658851" y="875531"/>
            <a:ext cx="11176000" cy="2755678"/>
          </a:xfrm>
        </p:spPr>
        <p:txBody>
          <a:bodyPr>
            <a:normAutofit/>
          </a:bodyPr>
          <a:lstStyle/>
          <a:p>
            <a:pPr algn="l"/>
            <a:r>
              <a:rPr lang="en-US" sz="5400" b="1" dirty="0" smtClean="0">
                <a:solidFill>
                  <a:schemeClr val="bg1"/>
                </a:solidFill>
              </a:rPr>
              <a:t>HOT RELOAD</a:t>
            </a:r>
            <a:br>
              <a:rPr lang="en-US" sz="5400" b="1" dirty="0" smtClean="0">
                <a:solidFill>
                  <a:schemeClr val="bg1"/>
                </a:solidFill>
              </a:rPr>
            </a:br>
            <a:r>
              <a:rPr lang="en-US" sz="5400" b="1" dirty="0">
                <a:solidFill>
                  <a:schemeClr val="bg1"/>
                </a:solidFill>
              </a:rPr>
              <a:t/>
            </a:r>
            <a:br>
              <a:rPr lang="en-US" sz="5400" b="1" dirty="0">
                <a:solidFill>
                  <a:schemeClr val="bg1"/>
                </a:solidFill>
              </a:rPr>
            </a:br>
            <a:endParaRPr lang="en-US" sz="5400" b="1" dirty="0">
              <a:solidFill>
                <a:schemeClr val="bg1"/>
              </a:solidFill>
              <a:latin typeface="Product Sans" charset="0"/>
              <a:ea typeface="Product Sans" charset="0"/>
              <a:cs typeface="Product Sans" charset="0"/>
            </a:endParaRPr>
          </a:p>
        </p:txBody>
      </p:sp>
      <p:sp>
        <p:nvSpPr>
          <p:cNvPr id="3" name="Subtitle 2"/>
          <p:cNvSpPr>
            <a:spLocks noGrp="1"/>
          </p:cNvSpPr>
          <p:nvPr>
            <p:ph type="subTitle" idx="1"/>
          </p:nvPr>
        </p:nvSpPr>
        <p:spPr>
          <a:xfrm>
            <a:off x="508000" y="1944914"/>
            <a:ext cx="11879941" cy="4093029"/>
          </a:xfrm>
        </p:spPr>
        <p:txBody>
          <a:bodyPr>
            <a:normAutofit/>
          </a:bodyPr>
          <a:lstStyle/>
          <a:p>
            <a:pPr algn="l"/>
            <a:endParaRPr lang="en-US" dirty="0">
              <a:solidFill>
                <a:schemeClr val="bg1"/>
              </a:solidFill>
              <a:latin typeface="Product Sans" charset="0"/>
              <a:ea typeface="Product Sans" charset="0"/>
              <a:cs typeface="Product Sans" charset="0"/>
            </a:endParaRPr>
          </a:p>
        </p:txBody>
      </p:sp>
      <p:pic>
        <p:nvPicPr>
          <p:cNvPr id="4098" name="Picture 2" descr="https://lh5.googleusercontent.com/CZ5gsIC46oygnMjqKGT1Ic7U6IeAv2Av_hLZ2KFib7RD6Zk9jxja2HU6n5gdaY7yQo0NKui8gZWZM16u2nVBwFZJm5XuZjwCLwv2izJVKCtjn4bksC5TSPunn3hCRJD2ZJEzVS9QUD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3658" y="11830"/>
            <a:ext cx="10058400" cy="6891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52152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328057" y="1374095"/>
            <a:ext cx="9144000" cy="2387600"/>
          </a:xfrm>
        </p:spPr>
        <p:txBody>
          <a:bodyPr>
            <a:normAutofit/>
          </a:bodyPr>
          <a:lstStyle/>
          <a:p>
            <a:r>
              <a:rPr lang="en-US" sz="5400" dirty="0" smtClean="0">
                <a:solidFill>
                  <a:schemeClr val="bg1"/>
                </a:solidFill>
                <a:latin typeface="Product Sans" charset="0"/>
                <a:ea typeface="Product Sans" charset="0"/>
                <a:cs typeface="Product Sans" charset="0"/>
              </a:rPr>
              <a:t>WIDGETS, WIDGETS ..</a:t>
            </a:r>
            <a:endParaRPr lang="en-US" sz="5400" dirty="0">
              <a:solidFill>
                <a:schemeClr val="bg1"/>
              </a:solidFill>
              <a:latin typeface="Product Sans" charset="0"/>
              <a:ea typeface="Product Sans" charset="0"/>
              <a:cs typeface="Product Sans" charset="0"/>
            </a:endParaRPr>
          </a:p>
        </p:txBody>
      </p:sp>
      <p:sp>
        <p:nvSpPr>
          <p:cNvPr id="3" name="Subtitle 2"/>
          <p:cNvSpPr>
            <a:spLocks noGrp="1"/>
          </p:cNvSpPr>
          <p:nvPr>
            <p:ph type="subTitle" idx="1"/>
          </p:nvPr>
        </p:nvSpPr>
        <p:spPr>
          <a:xfrm>
            <a:off x="1132114" y="3602038"/>
            <a:ext cx="9535886" cy="1655762"/>
          </a:xfrm>
        </p:spPr>
        <p:txBody>
          <a:bodyPr/>
          <a:lstStyle/>
          <a:p>
            <a:endParaRPr lang="en-US" dirty="0">
              <a:solidFill>
                <a:schemeClr val="bg1"/>
              </a:solidFill>
            </a:endParaRPr>
          </a:p>
        </p:txBody>
      </p:sp>
    </p:spTree>
    <p:extLst>
      <p:ext uri="{BB962C8B-B14F-4D97-AF65-F5344CB8AC3E}">
        <p14:creationId xmlns:p14="http://schemas.microsoft.com/office/powerpoint/2010/main" val="3275926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328057" y="1374095"/>
            <a:ext cx="9144000" cy="2387600"/>
          </a:xfrm>
        </p:spPr>
        <p:txBody>
          <a:bodyPr>
            <a:normAutofit/>
          </a:bodyPr>
          <a:lstStyle/>
          <a:p>
            <a:endParaRPr lang="en-US" sz="5400" dirty="0">
              <a:solidFill>
                <a:schemeClr val="bg1"/>
              </a:solidFill>
              <a:latin typeface="Product Sans" charset="0"/>
              <a:ea typeface="Product Sans" charset="0"/>
              <a:cs typeface="Product Sans" charset="0"/>
            </a:endParaRPr>
          </a:p>
        </p:txBody>
      </p:sp>
      <p:sp>
        <p:nvSpPr>
          <p:cNvPr id="3" name="Subtitle 2"/>
          <p:cNvSpPr>
            <a:spLocks noGrp="1"/>
          </p:cNvSpPr>
          <p:nvPr>
            <p:ph type="subTitle" idx="1"/>
          </p:nvPr>
        </p:nvSpPr>
        <p:spPr>
          <a:xfrm>
            <a:off x="1132114" y="3602038"/>
            <a:ext cx="9535886" cy="1655762"/>
          </a:xfrm>
        </p:spPr>
        <p:txBody>
          <a:bodyPr/>
          <a:lstStyle/>
          <a:p>
            <a:endParaRPr lang="en-US" dirty="0">
              <a:solidFill>
                <a:schemeClr val="bg1"/>
              </a:solidFill>
            </a:endParaRPr>
          </a:p>
        </p:txBody>
      </p:sp>
      <p:pic>
        <p:nvPicPr>
          <p:cNvPr id="5122" name="Picture 2" descr="https://lh5.googleusercontent.com/z7u7GDHcxcjAJRDO_oYtz7qNzPuTdxUlb6w7jiIsoxyo1ojPOhQC6jhGhqJLEVWOw3oFfr-PGZErvJ_jm0ew1lBc_FSJaPbgXRP8ThTUcGuua1axmbMgoUlWjtppxHfBSQcJYE0jBN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2114" y="850525"/>
            <a:ext cx="10039728" cy="550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0119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679665" y="607219"/>
            <a:ext cx="9144000" cy="2387600"/>
          </a:xfrm>
        </p:spPr>
        <p:txBody>
          <a:bodyPr>
            <a:normAutofit fontScale="90000"/>
          </a:bodyPr>
          <a:lstStyle/>
          <a:p>
            <a:r>
              <a:rPr lang="en-US" sz="5400" dirty="0">
                <a:solidFill>
                  <a:schemeClr val="bg1"/>
                </a:solidFill>
                <a:latin typeface="Product Sans" charset="0"/>
                <a:ea typeface="Product Sans" charset="0"/>
                <a:cs typeface="Product Sans" charset="0"/>
              </a:rPr>
              <a:t>Goodbye, global layout system</a:t>
            </a:r>
            <a:br>
              <a:rPr lang="en-US" sz="5400" dirty="0">
                <a:solidFill>
                  <a:schemeClr val="bg1"/>
                </a:solidFill>
                <a:latin typeface="Product Sans" charset="0"/>
                <a:ea typeface="Product Sans" charset="0"/>
                <a:cs typeface="Product Sans" charset="0"/>
              </a:rPr>
            </a:br>
            <a:r>
              <a:rPr lang="en-US" sz="5400" dirty="0">
                <a:solidFill>
                  <a:schemeClr val="bg1"/>
                </a:solidFill>
                <a:latin typeface="Product Sans" charset="0"/>
                <a:ea typeface="Product Sans" charset="0"/>
                <a:cs typeface="Product Sans" charset="0"/>
              </a:rPr>
              <a:t/>
            </a:r>
            <a:br>
              <a:rPr lang="en-US" sz="5400" dirty="0">
                <a:solidFill>
                  <a:schemeClr val="bg1"/>
                </a:solidFill>
                <a:latin typeface="Product Sans" charset="0"/>
                <a:ea typeface="Product Sans" charset="0"/>
                <a:cs typeface="Product Sans" charset="0"/>
              </a:rPr>
            </a:br>
            <a:endParaRPr lang="en-US" sz="5400" dirty="0">
              <a:solidFill>
                <a:schemeClr val="bg1"/>
              </a:solidFill>
              <a:latin typeface="Product Sans" charset="0"/>
              <a:ea typeface="Product Sans" charset="0"/>
              <a:cs typeface="Product Sans" charset="0"/>
            </a:endParaRPr>
          </a:p>
        </p:txBody>
      </p:sp>
      <p:sp>
        <p:nvSpPr>
          <p:cNvPr id="3" name="Subtitle 2"/>
          <p:cNvSpPr>
            <a:spLocks noGrp="1"/>
          </p:cNvSpPr>
          <p:nvPr>
            <p:ph type="subTitle" idx="1"/>
          </p:nvPr>
        </p:nvSpPr>
        <p:spPr>
          <a:xfrm>
            <a:off x="967444" y="2420455"/>
            <a:ext cx="9535886" cy="1655762"/>
          </a:xfrm>
        </p:spPr>
        <p:txBody>
          <a:bodyPr>
            <a:noAutofit/>
          </a:bodyPr>
          <a:lstStyle/>
          <a:p>
            <a:pPr algn="l"/>
            <a:r>
              <a:rPr lang="en-US" dirty="0">
                <a:solidFill>
                  <a:schemeClr val="bg1"/>
                </a:solidFill>
                <a:latin typeface="Product Sans" charset="0"/>
                <a:ea typeface="Product Sans" charset="0"/>
                <a:cs typeface="Product Sans" charset="0"/>
              </a:rPr>
              <a:t>new Center(</a:t>
            </a:r>
          </a:p>
          <a:p>
            <a:pPr algn="l"/>
            <a:r>
              <a:rPr lang="en-US" dirty="0">
                <a:solidFill>
                  <a:schemeClr val="bg1"/>
                </a:solidFill>
                <a:latin typeface="Product Sans" charset="0"/>
                <a:ea typeface="Product Sans" charset="0"/>
                <a:cs typeface="Product Sans" charset="0"/>
              </a:rPr>
              <a:t>child: new Text('Centered Text', style: </a:t>
            </a:r>
            <a:r>
              <a:rPr lang="en-US" dirty="0" err="1">
                <a:solidFill>
                  <a:schemeClr val="bg1"/>
                </a:solidFill>
                <a:latin typeface="Product Sans" charset="0"/>
                <a:ea typeface="Product Sans" charset="0"/>
                <a:cs typeface="Product Sans" charset="0"/>
              </a:rPr>
              <a:t>textStyle</a:t>
            </a:r>
            <a:r>
              <a:rPr lang="en-US" dirty="0">
                <a:solidFill>
                  <a:schemeClr val="bg1"/>
                </a:solidFill>
                <a:latin typeface="Product Sans" charset="0"/>
                <a:ea typeface="Product Sans" charset="0"/>
                <a:cs typeface="Product Sans" charset="0"/>
              </a:rPr>
              <a:t>),</a:t>
            </a:r>
          </a:p>
          <a:p>
            <a:pPr algn="l"/>
            <a:r>
              <a:rPr lang="en-US" dirty="0">
                <a:solidFill>
                  <a:schemeClr val="bg1"/>
                </a:solidFill>
                <a:latin typeface="Product Sans" charset="0"/>
                <a:ea typeface="Product Sans" charset="0"/>
                <a:cs typeface="Product Sans" charset="0"/>
              </a:rPr>
              <a:t>)</a:t>
            </a:r>
          </a:p>
          <a:p>
            <a:pPr algn="l"/>
            <a:r>
              <a:rPr lang="en-US" dirty="0">
                <a:solidFill>
                  <a:schemeClr val="bg1"/>
                </a:solidFill>
                <a:latin typeface="Product Sans" charset="0"/>
                <a:ea typeface="Product Sans" charset="0"/>
                <a:cs typeface="Product Sans" charset="0"/>
              </a:rPr>
              <a:t/>
            </a:r>
            <a:br>
              <a:rPr lang="en-US" dirty="0">
                <a:solidFill>
                  <a:schemeClr val="bg1"/>
                </a:solidFill>
                <a:latin typeface="Product Sans" charset="0"/>
                <a:ea typeface="Product Sans" charset="0"/>
                <a:cs typeface="Product Sans" charset="0"/>
              </a:rPr>
            </a:br>
            <a:r>
              <a:rPr lang="en-US" b="1" dirty="0">
                <a:solidFill>
                  <a:schemeClr val="bg1"/>
                </a:solidFill>
                <a:latin typeface="Product Sans" charset="0"/>
                <a:ea typeface="Product Sans" charset="0"/>
                <a:cs typeface="Product Sans" charset="0"/>
              </a:rPr>
              <a:t>Local layouts</a:t>
            </a:r>
            <a:r>
              <a:rPr lang="en-US" dirty="0">
                <a:solidFill>
                  <a:schemeClr val="bg1"/>
                </a:solidFill>
                <a:latin typeface="Product Sans" charset="0"/>
                <a:ea typeface="Product Sans" charset="0"/>
                <a:cs typeface="Product Sans" charset="0"/>
              </a:rPr>
              <a:t>: Every Widget defines it’s </a:t>
            </a:r>
            <a:r>
              <a:rPr lang="en-US" b="1" dirty="0">
                <a:solidFill>
                  <a:schemeClr val="bg1"/>
                </a:solidFill>
                <a:latin typeface="Product Sans" charset="0"/>
                <a:ea typeface="Product Sans" charset="0"/>
                <a:cs typeface="Product Sans" charset="0"/>
              </a:rPr>
              <a:t>own</a:t>
            </a:r>
            <a:r>
              <a:rPr lang="en-US" dirty="0">
                <a:solidFill>
                  <a:schemeClr val="bg1"/>
                </a:solidFill>
                <a:latin typeface="Product Sans" charset="0"/>
                <a:ea typeface="Product Sans" charset="0"/>
                <a:cs typeface="Product Sans" charset="0"/>
              </a:rPr>
              <a:t> layout. No need to tell the parent that it’s children are supposed to be centered.</a:t>
            </a:r>
          </a:p>
          <a:p>
            <a:pPr algn="l"/>
            <a:r>
              <a:rPr lang="en-US" dirty="0">
                <a:solidFill>
                  <a:schemeClr val="bg1"/>
                </a:solidFill>
                <a:latin typeface="Product Sans" charset="0"/>
                <a:ea typeface="Product Sans" charset="0"/>
                <a:cs typeface="Product Sans" charset="0"/>
              </a:rPr>
              <a:t/>
            </a:r>
            <a:br>
              <a:rPr lang="en-US" dirty="0">
                <a:solidFill>
                  <a:schemeClr val="bg1"/>
                </a:solidFill>
                <a:latin typeface="Product Sans" charset="0"/>
                <a:ea typeface="Product Sans" charset="0"/>
                <a:cs typeface="Product Sans" charset="0"/>
              </a:rPr>
            </a:br>
            <a:r>
              <a:rPr lang="en-US" dirty="0">
                <a:solidFill>
                  <a:schemeClr val="bg1"/>
                </a:solidFill>
                <a:latin typeface="Product Sans" charset="0"/>
                <a:ea typeface="Product Sans" charset="0"/>
                <a:cs typeface="Product Sans" charset="0"/>
              </a:rPr>
              <a:t/>
            </a:r>
            <a:br>
              <a:rPr lang="en-US" dirty="0">
                <a:solidFill>
                  <a:schemeClr val="bg1"/>
                </a:solidFill>
                <a:latin typeface="Product Sans" charset="0"/>
                <a:ea typeface="Product Sans" charset="0"/>
                <a:cs typeface="Product Sans" charset="0"/>
              </a:rPr>
            </a:br>
            <a:endParaRPr lang="en-US" dirty="0">
              <a:solidFill>
                <a:schemeClr val="bg1"/>
              </a:solidFill>
              <a:latin typeface="Product Sans" charset="0"/>
              <a:ea typeface="Product Sans" charset="0"/>
              <a:cs typeface="Product Sans" charset="0"/>
            </a:endParaRPr>
          </a:p>
        </p:txBody>
      </p:sp>
    </p:spTree>
    <p:extLst>
      <p:ext uri="{BB962C8B-B14F-4D97-AF65-F5344CB8AC3E}">
        <p14:creationId xmlns:p14="http://schemas.microsoft.com/office/powerpoint/2010/main" val="10001844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509847" y="633751"/>
            <a:ext cx="11172305" cy="4759223"/>
          </a:xfrm>
        </p:spPr>
        <p:txBody>
          <a:bodyPr>
            <a:noAutofit/>
          </a:bodyPr>
          <a:lstStyle/>
          <a:p>
            <a:r>
              <a:rPr lang="en-US" sz="5400" dirty="0" err="1" smtClean="0">
                <a:solidFill>
                  <a:schemeClr val="bg1"/>
                </a:solidFill>
                <a:latin typeface="Product Sans" charset="0"/>
                <a:ea typeface="Product Sans" charset="0"/>
                <a:cs typeface="Product Sans" charset="0"/>
              </a:rPr>
              <a:t>StatefulWidget</a:t>
            </a:r>
            <a:r>
              <a:rPr lang="en-US" sz="5400" dirty="0" smtClean="0">
                <a:solidFill>
                  <a:schemeClr val="bg1"/>
                </a:solidFill>
                <a:latin typeface="Product Sans" charset="0"/>
                <a:ea typeface="Product Sans" charset="0"/>
                <a:cs typeface="Product Sans" charset="0"/>
              </a:rPr>
              <a:t>  vs. </a:t>
            </a:r>
            <a:r>
              <a:rPr lang="en-US" sz="5400" dirty="0" err="1" smtClean="0">
                <a:solidFill>
                  <a:schemeClr val="bg1"/>
                </a:solidFill>
                <a:latin typeface="Product Sans" charset="0"/>
                <a:ea typeface="Product Sans" charset="0"/>
                <a:cs typeface="Product Sans" charset="0"/>
              </a:rPr>
              <a:t>StatelessWidget</a:t>
            </a:r>
            <a:r>
              <a:rPr lang="en-US" sz="5400" dirty="0">
                <a:solidFill>
                  <a:schemeClr val="bg1"/>
                </a:solidFill>
                <a:latin typeface="Product Sans" charset="0"/>
                <a:ea typeface="Product Sans" charset="0"/>
                <a:cs typeface="Product Sans" charset="0"/>
              </a:rPr>
              <a:t/>
            </a:r>
            <a:br>
              <a:rPr lang="en-US" sz="5400" dirty="0">
                <a:solidFill>
                  <a:schemeClr val="bg1"/>
                </a:solidFill>
                <a:latin typeface="Product Sans" charset="0"/>
                <a:ea typeface="Product Sans" charset="0"/>
                <a:cs typeface="Product Sans" charset="0"/>
              </a:rPr>
            </a:br>
            <a:r>
              <a:rPr lang="en-US" sz="5400" dirty="0">
                <a:solidFill>
                  <a:schemeClr val="bg1"/>
                </a:solidFill>
                <a:latin typeface="Product Sans" charset="0"/>
                <a:ea typeface="Product Sans" charset="0"/>
                <a:cs typeface="Product Sans" charset="0"/>
              </a:rPr>
              <a:t/>
            </a:r>
            <a:br>
              <a:rPr lang="en-US" sz="5400" dirty="0">
                <a:solidFill>
                  <a:schemeClr val="bg1"/>
                </a:solidFill>
                <a:latin typeface="Product Sans" charset="0"/>
                <a:ea typeface="Product Sans" charset="0"/>
                <a:cs typeface="Product Sans" charset="0"/>
              </a:rPr>
            </a:br>
            <a:endParaRPr lang="en-US" sz="5400" dirty="0">
              <a:solidFill>
                <a:schemeClr val="bg1"/>
              </a:solidFill>
              <a:latin typeface="Product Sans" charset="0"/>
              <a:ea typeface="Product Sans" charset="0"/>
              <a:cs typeface="Product Sans" charset="0"/>
            </a:endParaRPr>
          </a:p>
        </p:txBody>
      </p:sp>
    </p:spTree>
    <p:extLst>
      <p:ext uri="{BB962C8B-B14F-4D97-AF65-F5344CB8AC3E}">
        <p14:creationId xmlns:p14="http://schemas.microsoft.com/office/powerpoint/2010/main" val="9124023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5890260" y="1332020"/>
            <a:ext cx="5791892" cy="4759223"/>
          </a:xfrm>
        </p:spPr>
        <p:txBody>
          <a:bodyPr>
            <a:noAutofit/>
          </a:bodyPr>
          <a:lstStyle/>
          <a:p>
            <a:pPr algn="r"/>
            <a:r>
              <a:rPr lang="en-US" sz="4800" dirty="0" smtClean="0">
                <a:solidFill>
                  <a:schemeClr val="bg1"/>
                </a:solidFill>
                <a:latin typeface="Product Sans" charset="0"/>
                <a:ea typeface="Product Sans" charset="0"/>
                <a:cs typeface="Product Sans" charset="0"/>
              </a:rPr>
              <a:t/>
            </a:r>
            <a:br>
              <a:rPr lang="en-US" sz="4800" dirty="0" smtClean="0">
                <a:solidFill>
                  <a:schemeClr val="bg1"/>
                </a:solidFill>
                <a:latin typeface="Product Sans" charset="0"/>
                <a:ea typeface="Product Sans" charset="0"/>
                <a:cs typeface="Product Sans" charset="0"/>
              </a:rPr>
            </a:br>
            <a:r>
              <a:rPr lang="en-US" sz="4800" dirty="0">
                <a:solidFill>
                  <a:schemeClr val="bg1"/>
                </a:solidFill>
                <a:latin typeface="Product Sans" charset="0"/>
                <a:ea typeface="Product Sans" charset="0"/>
                <a:cs typeface="Product Sans" charset="0"/>
              </a:rPr>
              <a:t/>
            </a:r>
            <a:br>
              <a:rPr lang="en-US" sz="4800" dirty="0">
                <a:solidFill>
                  <a:schemeClr val="bg1"/>
                </a:solidFill>
                <a:latin typeface="Product Sans" charset="0"/>
                <a:ea typeface="Product Sans" charset="0"/>
                <a:cs typeface="Product Sans" charset="0"/>
              </a:rPr>
            </a:br>
            <a:r>
              <a:rPr lang="en-US" sz="4800" dirty="0" smtClean="0">
                <a:solidFill>
                  <a:schemeClr val="bg1"/>
                </a:solidFill>
                <a:latin typeface="Product Sans" charset="0"/>
                <a:ea typeface="Product Sans" charset="0"/>
                <a:cs typeface="Product Sans" charset="0"/>
              </a:rPr>
              <a:t/>
            </a:r>
            <a:br>
              <a:rPr lang="en-US" sz="4800" dirty="0" smtClean="0">
                <a:solidFill>
                  <a:schemeClr val="bg1"/>
                </a:solidFill>
                <a:latin typeface="Product Sans" charset="0"/>
                <a:ea typeface="Product Sans" charset="0"/>
                <a:cs typeface="Product Sans" charset="0"/>
              </a:rPr>
            </a:br>
            <a:r>
              <a:rPr lang="en-US" sz="4800" dirty="0" smtClean="0">
                <a:solidFill>
                  <a:schemeClr val="bg1"/>
                </a:solidFill>
                <a:latin typeface="Product Sans" charset="0"/>
                <a:ea typeface="Product Sans" charset="0"/>
                <a:cs typeface="Product Sans" charset="0"/>
              </a:rPr>
              <a:t/>
            </a:r>
            <a:br>
              <a:rPr lang="en-US" sz="4800" dirty="0" smtClean="0">
                <a:solidFill>
                  <a:schemeClr val="bg1"/>
                </a:solidFill>
                <a:latin typeface="Product Sans" charset="0"/>
                <a:ea typeface="Product Sans" charset="0"/>
                <a:cs typeface="Product Sans" charset="0"/>
              </a:rPr>
            </a:br>
            <a:r>
              <a:rPr lang="en-US" sz="4800" dirty="0">
                <a:solidFill>
                  <a:schemeClr val="bg1"/>
                </a:solidFill>
                <a:latin typeface="Product Sans" charset="0"/>
                <a:ea typeface="Product Sans" charset="0"/>
                <a:cs typeface="Product Sans" charset="0"/>
              </a:rPr>
              <a:t/>
            </a:r>
            <a:br>
              <a:rPr lang="en-US" sz="4800" dirty="0">
                <a:solidFill>
                  <a:schemeClr val="bg1"/>
                </a:solidFill>
                <a:latin typeface="Product Sans" charset="0"/>
                <a:ea typeface="Product Sans" charset="0"/>
                <a:cs typeface="Product Sans" charset="0"/>
              </a:rPr>
            </a:br>
            <a:r>
              <a:rPr lang="en-US" sz="4800" dirty="0" smtClean="0">
                <a:solidFill>
                  <a:schemeClr val="bg1"/>
                </a:solidFill>
                <a:latin typeface="Product Sans" charset="0"/>
                <a:ea typeface="Product Sans" charset="0"/>
                <a:cs typeface="Product Sans" charset="0"/>
              </a:rPr>
              <a:t/>
            </a:r>
            <a:br>
              <a:rPr lang="en-US" sz="4800" dirty="0" smtClean="0">
                <a:solidFill>
                  <a:schemeClr val="bg1"/>
                </a:solidFill>
                <a:latin typeface="Product Sans" charset="0"/>
                <a:ea typeface="Product Sans" charset="0"/>
                <a:cs typeface="Product Sans" charset="0"/>
              </a:rPr>
            </a:br>
            <a:r>
              <a:rPr lang="en-US" sz="4800" dirty="0">
                <a:solidFill>
                  <a:schemeClr val="bg1"/>
                </a:solidFill>
                <a:latin typeface="Product Sans" charset="0"/>
                <a:ea typeface="Product Sans" charset="0"/>
                <a:cs typeface="Product Sans" charset="0"/>
              </a:rPr>
              <a:t/>
            </a:r>
            <a:br>
              <a:rPr lang="en-US" sz="4800" dirty="0">
                <a:solidFill>
                  <a:schemeClr val="bg1"/>
                </a:solidFill>
                <a:latin typeface="Product Sans" charset="0"/>
                <a:ea typeface="Product Sans" charset="0"/>
                <a:cs typeface="Product Sans" charset="0"/>
              </a:rPr>
            </a:br>
            <a:r>
              <a:rPr lang="en-US" sz="4800" dirty="0" smtClean="0">
                <a:solidFill>
                  <a:schemeClr val="bg1"/>
                </a:solidFill>
                <a:latin typeface="Product Sans" charset="0"/>
                <a:ea typeface="Product Sans" charset="0"/>
                <a:cs typeface="Product Sans" charset="0"/>
              </a:rPr>
              <a:t>Using </a:t>
            </a:r>
            <a:r>
              <a:rPr lang="en-US" sz="4800" dirty="0">
                <a:solidFill>
                  <a:schemeClr val="bg1"/>
                </a:solidFill>
                <a:latin typeface="Product Sans" charset="0"/>
                <a:ea typeface="Product Sans" charset="0"/>
                <a:cs typeface="Product Sans" charset="0"/>
              </a:rPr>
              <a:t>platform channels allows for receiving method calls and sending back results</a:t>
            </a:r>
            <a:br>
              <a:rPr lang="en-US" sz="4800" dirty="0">
                <a:solidFill>
                  <a:schemeClr val="bg1"/>
                </a:solidFill>
                <a:latin typeface="Product Sans" charset="0"/>
                <a:ea typeface="Product Sans" charset="0"/>
                <a:cs typeface="Product Sans" charset="0"/>
              </a:rPr>
            </a:br>
            <a:r>
              <a:rPr lang="en-US" sz="4800" dirty="0">
                <a:solidFill>
                  <a:schemeClr val="bg1"/>
                </a:solidFill>
                <a:latin typeface="Product Sans" charset="0"/>
                <a:ea typeface="Product Sans" charset="0"/>
                <a:cs typeface="Product Sans" charset="0"/>
              </a:rPr>
              <a:t/>
            </a:r>
            <a:br>
              <a:rPr lang="en-US" sz="4800" dirty="0">
                <a:solidFill>
                  <a:schemeClr val="bg1"/>
                </a:solidFill>
                <a:latin typeface="Product Sans" charset="0"/>
                <a:ea typeface="Product Sans" charset="0"/>
                <a:cs typeface="Product Sans" charset="0"/>
              </a:rPr>
            </a:br>
            <a:endParaRPr lang="en-US" sz="4800" dirty="0">
              <a:solidFill>
                <a:schemeClr val="bg1"/>
              </a:solidFill>
              <a:latin typeface="Product Sans" charset="0"/>
              <a:ea typeface="Product Sans" charset="0"/>
              <a:cs typeface="Product Sans" charset="0"/>
            </a:endParaRPr>
          </a:p>
        </p:txBody>
      </p:sp>
      <p:pic>
        <p:nvPicPr>
          <p:cNvPr id="7170" name="Picture 2" descr="https://lh3.googleusercontent.com/icXn1PNiqboydePGrn8D-d19onPSeKM39U8Lm93qtKFq6Ru2EnAugRLpptF226Nod4xOpuLMShvzZ7ssTzLySM22E2F6Un2EIvmcNM1gHvYYMTZjQY8AKBFz0UBj1SQdfJASU_2Sx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 y="347662"/>
            <a:ext cx="5524500" cy="616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925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509847" y="633751"/>
            <a:ext cx="11172305" cy="4759223"/>
          </a:xfrm>
        </p:spPr>
        <p:txBody>
          <a:bodyPr>
            <a:noAutofit/>
          </a:bodyPr>
          <a:lstStyle/>
          <a:p>
            <a:r>
              <a:rPr lang="en-US" dirty="0">
                <a:solidFill>
                  <a:schemeClr val="bg1"/>
                </a:solidFill>
                <a:latin typeface="Product Sans" charset="0"/>
                <a:ea typeface="Product Sans" charset="0"/>
                <a:cs typeface="Product Sans" charset="0"/>
              </a:rPr>
              <a:t>Optimized for Performance</a:t>
            </a:r>
            <a:br>
              <a:rPr lang="en-US" dirty="0">
                <a:solidFill>
                  <a:schemeClr val="bg1"/>
                </a:solidFill>
                <a:latin typeface="Product Sans" charset="0"/>
                <a:ea typeface="Product Sans" charset="0"/>
                <a:cs typeface="Product Sans" charset="0"/>
              </a:rPr>
            </a:br>
            <a:r>
              <a:rPr lang="en-US" dirty="0">
                <a:solidFill>
                  <a:schemeClr val="bg1"/>
                </a:solidFill>
                <a:latin typeface="Product Sans" charset="0"/>
                <a:ea typeface="Product Sans" charset="0"/>
                <a:cs typeface="Product Sans" charset="0"/>
              </a:rPr>
              <a:t/>
            </a:r>
            <a:br>
              <a:rPr lang="en-US" dirty="0">
                <a:solidFill>
                  <a:schemeClr val="bg1"/>
                </a:solidFill>
                <a:latin typeface="Product Sans" charset="0"/>
                <a:ea typeface="Product Sans" charset="0"/>
                <a:cs typeface="Product Sans" charset="0"/>
              </a:rPr>
            </a:br>
            <a:endParaRPr lang="en-US" dirty="0">
              <a:solidFill>
                <a:schemeClr val="bg1"/>
              </a:solidFill>
              <a:latin typeface="Product Sans" charset="0"/>
              <a:ea typeface="Product Sans" charset="0"/>
              <a:cs typeface="Product Sans" charset="0"/>
            </a:endParaRPr>
          </a:p>
        </p:txBody>
      </p:sp>
    </p:spTree>
    <p:extLst>
      <p:ext uri="{BB962C8B-B14F-4D97-AF65-F5344CB8AC3E}">
        <p14:creationId xmlns:p14="http://schemas.microsoft.com/office/powerpoint/2010/main" val="2151084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509847" y="234740"/>
            <a:ext cx="11172305" cy="4759223"/>
          </a:xfrm>
        </p:spPr>
        <p:txBody>
          <a:bodyPr>
            <a:noAutofit/>
          </a:bodyPr>
          <a:lstStyle/>
          <a:p>
            <a:pPr algn="l" fontAlgn="base"/>
            <a:r>
              <a:rPr lang="en-US" sz="5400" dirty="0" smtClean="0">
                <a:solidFill>
                  <a:schemeClr val="bg1"/>
                </a:solidFill>
                <a:latin typeface="Product Sans" charset="0"/>
                <a:ea typeface="Product Sans" charset="0"/>
                <a:cs typeface="Product Sans" charset="0"/>
              </a:rPr>
              <a:t>- Compiles </a:t>
            </a:r>
            <a:r>
              <a:rPr lang="en-US" sz="5400" dirty="0">
                <a:solidFill>
                  <a:schemeClr val="bg1"/>
                </a:solidFill>
                <a:latin typeface="Product Sans" charset="0"/>
                <a:ea typeface="Product Sans" charset="0"/>
                <a:cs typeface="Product Sans" charset="0"/>
              </a:rPr>
              <a:t>to Native Code</a:t>
            </a:r>
            <a:br>
              <a:rPr lang="en-US" sz="5400" dirty="0">
                <a:solidFill>
                  <a:schemeClr val="bg1"/>
                </a:solidFill>
                <a:latin typeface="Product Sans" charset="0"/>
                <a:ea typeface="Product Sans" charset="0"/>
                <a:cs typeface="Product Sans" charset="0"/>
              </a:rPr>
            </a:br>
            <a:r>
              <a:rPr lang="en-US" sz="5400" dirty="0" smtClean="0">
                <a:solidFill>
                  <a:schemeClr val="bg1"/>
                </a:solidFill>
                <a:latin typeface="Product Sans" charset="0"/>
                <a:ea typeface="Product Sans" charset="0"/>
                <a:cs typeface="Product Sans" charset="0"/>
              </a:rPr>
              <a:t>- No </a:t>
            </a:r>
            <a:r>
              <a:rPr lang="en-US" sz="5400" dirty="0">
                <a:solidFill>
                  <a:schemeClr val="bg1"/>
                </a:solidFill>
                <a:latin typeface="Product Sans" charset="0"/>
                <a:ea typeface="Product Sans" charset="0"/>
                <a:cs typeface="Product Sans" charset="0"/>
              </a:rPr>
              <a:t>reliance on OEM widgets</a:t>
            </a:r>
            <a:br>
              <a:rPr lang="en-US" sz="5400" dirty="0">
                <a:solidFill>
                  <a:schemeClr val="bg1"/>
                </a:solidFill>
                <a:latin typeface="Product Sans" charset="0"/>
                <a:ea typeface="Product Sans" charset="0"/>
                <a:cs typeface="Product Sans" charset="0"/>
              </a:rPr>
            </a:br>
            <a:r>
              <a:rPr lang="en-US" sz="5400" dirty="0" smtClean="0">
                <a:solidFill>
                  <a:schemeClr val="bg1"/>
                </a:solidFill>
                <a:latin typeface="Product Sans" charset="0"/>
                <a:ea typeface="Product Sans" charset="0"/>
                <a:cs typeface="Product Sans" charset="0"/>
              </a:rPr>
              <a:t>- No </a:t>
            </a:r>
            <a:r>
              <a:rPr lang="en-US" sz="5400" dirty="0">
                <a:solidFill>
                  <a:schemeClr val="bg1"/>
                </a:solidFill>
                <a:latin typeface="Product Sans" charset="0"/>
                <a:ea typeface="Product Sans" charset="0"/>
                <a:cs typeface="Product Sans" charset="0"/>
              </a:rPr>
              <a:t>bridge needed</a:t>
            </a:r>
            <a:br>
              <a:rPr lang="en-US" sz="5400" dirty="0">
                <a:solidFill>
                  <a:schemeClr val="bg1"/>
                </a:solidFill>
                <a:latin typeface="Product Sans" charset="0"/>
                <a:ea typeface="Product Sans" charset="0"/>
                <a:cs typeface="Product Sans" charset="0"/>
              </a:rPr>
            </a:br>
            <a:r>
              <a:rPr lang="en-US" sz="5400" dirty="0" smtClean="0">
                <a:solidFill>
                  <a:schemeClr val="bg1"/>
                </a:solidFill>
                <a:latin typeface="Product Sans" charset="0"/>
                <a:ea typeface="Product Sans" charset="0"/>
                <a:cs typeface="Product Sans" charset="0"/>
              </a:rPr>
              <a:t>- Structural </a:t>
            </a:r>
            <a:r>
              <a:rPr lang="en-US" sz="5400" dirty="0">
                <a:solidFill>
                  <a:schemeClr val="bg1"/>
                </a:solidFill>
                <a:latin typeface="Product Sans" charset="0"/>
                <a:ea typeface="Product Sans" charset="0"/>
                <a:cs typeface="Product Sans" charset="0"/>
              </a:rPr>
              <a:t>Repainting</a:t>
            </a:r>
          </a:p>
        </p:txBody>
      </p:sp>
    </p:spTree>
    <p:extLst>
      <p:ext uri="{BB962C8B-B14F-4D97-AF65-F5344CB8AC3E}">
        <p14:creationId xmlns:p14="http://schemas.microsoft.com/office/powerpoint/2010/main" val="7112871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393372" y="808038"/>
            <a:ext cx="9144000" cy="2387600"/>
          </a:xfrm>
        </p:spPr>
        <p:txBody>
          <a:bodyPr>
            <a:normAutofit/>
          </a:bodyPr>
          <a:lstStyle/>
          <a:p>
            <a:r>
              <a:rPr lang="en-US" dirty="0" smtClean="0">
                <a:solidFill>
                  <a:schemeClr val="bg1"/>
                </a:solidFill>
                <a:latin typeface="Product Sans" charset="0"/>
                <a:ea typeface="Product Sans" charset="0"/>
                <a:cs typeface="Product Sans" charset="0"/>
              </a:rPr>
              <a:t>Who am I ?</a:t>
            </a:r>
            <a:endParaRPr lang="en-US" dirty="0">
              <a:solidFill>
                <a:schemeClr val="bg1"/>
              </a:solidFill>
              <a:latin typeface="Product Sans" charset="0"/>
              <a:ea typeface="Product Sans" charset="0"/>
              <a:cs typeface="Product Sans" charset="0"/>
            </a:endParaRPr>
          </a:p>
        </p:txBody>
      </p:sp>
      <p:sp>
        <p:nvSpPr>
          <p:cNvPr id="3" name="Subtitle 2"/>
          <p:cNvSpPr>
            <a:spLocks noGrp="1"/>
          </p:cNvSpPr>
          <p:nvPr>
            <p:ph type="subTitle" idx="1"/>
          </p:nvPr>
        </p:nvSpPr>
        <p:spPr>
          <a:xfrm>
            <a:off x="1132114" y="3602038"/>
            <a:ext cx="9535886" cy="1655762"/>
          </a:xfrm>
        </p:spPr>
        <p:txBody>
          <a:bodyPr/>
          <a:lstStyle/>
          <a:p>
            <a:r>
              <a:rPr lang="en-US" dirty="0" smtClean="0">
                <a:solidFill>
                  <a:schemeClr val="bg1"/>
                </a:solidFill>
              </a:rPr>
              <a:t>Android Geek |  Blogger at </a:t>
            </a:r>
            <a:r>
              <a:rPr lang="en-US" i="1" dirty="0" smtClean="0">
                <a:solidFill>
                  <a:schemeClr val="bg1"/>
                </a:solidFill>
              </a:rPr>
              <a:t>Mindorks</a:t>
            </a:r>
            <a:r>
              <a:rPr lang="en-US" dirty="0" smtClean="0">
                <a:solidFill>
                  <a:schemeClr val="bg1"/>
                </a:solidFill>
              </a:rPr>
              <a:t>  |  Open Source Contributor  </a:t>
            </a:r>
          </a:p>
          <a:p>
            <a:r>
              <a:rPr lang="en-US" dirty="0" smtClean="0">
                <a:solidFill>
                  <a:schemeClr val="bg1"/>
                </a:solidFill>
              </a:rPr>
              <a:t>  Community Speaker |  </a:t>
            </a:r>
            <a:r>
              <a:rPr lang="en-US" dirty="0" err="1" smtClean="0">
                <a:solidFill>
                  <a:schemeClr val="bg1"/>
                </a:solidFill>
              </a:rPr>
              <a:t>BlockChain</a:t>
            </a:r>
            <a:r>
              <a:rPr lang="en-US" dirty="0" smtClean="0">
                <a:solidFill>
                  <a:schemeClr val="bg1"/>
                </a:solidFill>
              </a:rPr>
              <a:t> guy  |  Explorer in Tech</a:t>
            </a:r>
            <a:endParaRPr lang="en-US" dirty="0">
              <a:solidFill>
                <a:schemeClr val="bg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848" y="5094628"/>
            <a:ext cx="1311048" cy="1311048"/>
          </a:xfrm>
          <a:prstGeom prst="rect">
            <a:avLst/>
          </a:prstGeom>
        </p:spPr>
      </p:pic>
    </p:spTree>
    <p:extLst>
      <p:ext uri="{BB962C8B-B14F-4D97-AF65-F5344CB8AC3E}">
        <p14:creationId xmlns:p14="http://schemas.microsoft.com/office/powerpoint/2010/main" val="17287340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1712590"/>
            <a:ext cx="10058400" cy="3432819"/>
          </a:xfrm>
          <a:prstGeom prst="rect">
            <a:avLst/>
          </a:prstGeom>
        </p:spPr>
      </p:pic>
      <p:sp>
        <p:nvSpPr>
          <p:cNvPr id="6" name="TextBox 5"/>
          <p:cNvSpPr txBox="1"/>
          <p:nvPr/>
        </p:nvSpPr>
        <p:spPr>
          <a:xfrm>
            <a:off x="1230284" y="365760"/>
            <a:ext cx="8212974" cy="830997"/>
          </a:xfrm>
          <a:prstGeom prst="rect">
            <a:avLst/>
          </a:prstGeom>
          <a:noFill/>
        </p:spPr>
        <p:txBody>
          <a:bodyPr wrap="square" rtlCol="0">
            <a:spAutoFit/>
          </a:bodyPr>
          <a:lstStyle/>
          <a:p>
            <a:r>
              <a:rPr lang="en-US" sz="4800" dirty="0" smtClean="0">
                <a:solidFill>
                  <a:schemeClr val="bg1"/>
                </a:solidFill>
                <a:latin typeface="Product Sans" charset="0"/>
                <a:ea typeface="Product Sans" charset="0"/>
                <a:cs typeface="Product Sans" charset="0"/>
              </a:rPr>
              <a:t>Reactive Framework</a:t>
            </a:r>
            <a:endParaRPr lang="en-US" sz="4800" dirty="0">
              <a:solidFill>
                <a:schemeClr val="bg1"/>
              </a:solidFill>
              <a:latin typeface="Product Sans" charset="0"/>
              <a:ea typeface="Product Sans" charset="0"/>
              <a:cs typeface="Product Sans" charset="0"/>
            </a:endParaRPr>
          </a:p>
        </p:txBody>
      </p:sp>
    </p:spTree>
    <p:extLst>
      <p:ext uri="{BB962C8B-B14F-4D97-AF65-F5344CB8AC3E}">
        <p14:creationId xmlns:p14="http://schemas.microsoft.com/office/powerpoint/2010/main" val="11799166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p:cNvSpPr txBox="1"/>
          <p:nvPr/>
        </p:nvSpPr>
        <p:spPr>
          <a:xfrm>
            <a:off x="714894" y="781257"/>
            <a:ext cx="8212974" cy="830997"/>
          </a:xfrm>
          <a:prstGeom prst="rect">
            <a:avLst/>
          </a:prstGeom>
          <a:noFill/>
        </p:spPr>
        <p:txBody>
          <a:bodyPr wrap="square" rtlCol="0">
            <a:spAutoFit/>
          </a:bodyPr>
          <a:lstStyle/>
          <a:p>
            <a:r>
              <a:rPr lang="en-US" sz="4800" smtClean="0">
                <a:solidFill>
                  <a:schemeClr val="bg1"/>
                </a:solidFill>
                <a:latin typeface="Product Sans" charset="0"/>
                <a:ea typeface="Product Sans" charset="0"/>
                <a:cs typeface="Product Sans" charset="0"/>
              </a:rPr>
              <a:t>Using Flutter</a:t>
            </a:r>
            <a:endParaRPr lang="en-US" sz="4800" dirty="0">
              <a:solidFill>
                <a:schemeClr val="bg1"/>
              </a:solidFill>
              <a:latin typeface="Product Sans" charset="0"/>
              <a:ea typeface="Product Sans" charset="0"/>
              <a:cs typeface="Product Sans"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5550" y="2382728"/>
            <a:ext cx="7200900" cy="3289300"/>
          </a:xfrm>
          <a:prstGeom prst="rect">
            <a:avLst/>
          </a:prstGeom>
        </p:spPr>
      </p:pic>
    </p:spTree>
    <p:extLst>
      <p:ext uri="{BB962C8B-B14F-4D97-AF65-F5344CB8AC3E}">
        <p14:creationId xmlns:p14="http://schemas.microsoft.com/office/powerpoint/2010/main" val="9955062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714894" y="2011680"/>
            <a:ext cx="10174779" cy="4955203"/>
          </a:xfrm>
          <a:prstGeom prst="rect">
            <a:avLst/>
          </a:prstGeom>
          <a:noFill/>
        </p:spPr>
        <p:txBody>
          <a:bodyPr wrap="square" rtlCol="0">
            <a:spAutoFit/>
          </a:bodyPr>
          <a:lstStyle/>
          <a:p>
            <a:pPr algn="ctr"/>
            <a:r>
              <a:rPr lang="en-US" sz="3600" dirty="0">
                <a:solidFill>
                  <a:schemeClr val="bg1"/>
                </a:solidFill>
                <a:latin typeface="Product Sans" charset="0"/>
                <a:ea typeface="Product Sans" charset="0"/>
                <a:cs typeface="Product Sans" charset="0"/>
              </a:rPr>
              <a:t>“Running at 60 fps, user interfaces created with Flutter perform far better than those created with other cross-platform development frameworks.”</a:t>
            </a:r>
          </a:p>
          <a:p>
            <a:pPr algn="ctr"/>
            <a:endParaRPr lang="en-US" sz="2000" dirty="0" smtClean="0">
              <a:solidFill>
                <a:schemeClr val="bg1"/>
              </a:solidFill>
            </a:endParaRPr>
          </a:p>
          <a:p>
            <a:pPr algn="ctr"/>
            <a:endParaRPr lang="en-US" sz="2000" dirty="0">
              <a:solidFill>
                <a:schemeClr val="bg1"/>
              </a:solidFill>
            </a:endParaRPr>
          </a:p>
          <a:p>
            <a:pPr algn="ctr"/>
            <a:endParaRPr lang="en-US" sz="2000" dirty="0" smtClean="0">
              <a:solidFill>
                <a:schemeClr val="bg1"/>
              </a:solidFill>
            </a:endParaRPr>
          </a:p>
          <a:p>
            <a:pPr algn="ctr"/>
            <a:endParaRPr lang="en-US" sz="2000" dirty="0">
              <a:solidFill>
                <a:schemeClr val="bg1"/>
              </a:solidFill>
            </a:endParaRPr>
          </a:p>
          <a:p>
            <a:pPr algn="ctr"/>
            <a:r>
              <a:rPr lang="en-US" sz="2000" dirty="0" err="1" smtClean="0">
                <a:solidFill>
                  <a:schemeClr val="bg1"/>
                </a:solidFill>
              </a:rPr>
              <a:t>code.tutsplus.com</a:t>
            </a:r>
            <a:r>
              <a:rPr lang="en-US" sz="2000" dirty="0" smtClean="0">
                <a:solidFill>
                  <a:schemeClr val="bg1"/>
                </a:solidFill>
              </a:rPr>
              <a:t>/tutorials/developing-an-android-app-with-flutter-</a:t>
            </a:r>
            <a:r>
              <a:rPr lang="en-US" sz="2000" dirty="0">
                <a:solidFill>
                  <a:schemeClr val="bg1"/>
                </a:solidFill>
              </a:rPr>
              <a:t>-cms-28270</a:t>
            </a:r>
          </a:p>
          <a:p>
            <a:r>
              <a:rPr lang="en-US" sz="3600" dirty="0"/>
              <a:t/>
            </a:r>
            <a:br>
              <a:rPr lang="en-US" sz="3600" dirty="0"/>
            </a:br>
            <a:r>
              <a:rPr lang="en-US" sz="3600" dirty="0">
                <a:solidFill>
                  <a:schemeClr val="bg1"/>
                </a:solidFill>
                <a:latin typeface="Product Sans" charset="0"/>
                <a:ea typeface="Product Sans" charset="0"/>
                <a:cs typeface="Product Sans" charset="0"/>
              </a:rPr>
              <a:t/>
            </a:r>
            <a:br>
              <a:rPr lang="en-US" sz="3600" dirty="0">
                <a:solidFill>
                  <a:schemeClr val="bg1"/>
                </a:solidFill>
                <a:latin typeface="Product Sans" charset="0"/>
                <a:ea typeface="Product Sans" charset="0"/>
                <a:cs typeface="Product Sans" charset="0"/>
              </a:rPr>
            </a:br>
            <a:endParaRPr lang="en-US" sz="3600" dirty="0">
              <a:solidFill>
                <a:schemeClr val="bg1"/>
              </a:solidFill>
              <a:latin typeface="Product Sans" charset="0"/>
              <a:ea typeface="Product Sans" charset="0"/>
              <a:cs typeface="Product Sans" charset="0"/>
            </a:endParaRPr>
          </a:p>
        </p:txBody>
      </p:sp>
    </p:spTree>
    <p:extLst>
      <p:ext uri="{BB962C8B-B14F-4D97-AF65-F5344CB8AC3E}">
        <p14:creationId xmlns:p14="http://schemas.microsoft.com/office/powerpoint/2010/main" val="8517804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p:cNvSpPr txBox="1"/>
          <p:nvPr/>
        </p:nvSpPr>
        <p:spPr>
          <a:xfrm>
            <a:off x="714894" y="781257"/>
            <a:ext cx="8212974" cy="830997"/>
          </a:xfrm>
          <a:prstGeom prst="rect">
            <a:avLst/>
          </a:prstGeom>
          <a:noFill/>
        </p:spPr>
        <p:txBody>
          <a:bodyPr wrap="square" rtlCol="0">
            <a:spAutoFit/>
          </a:bodyPr>
          <a:lstStyle/>
          <a:p>
            <a:endParaRPr lang="en-US" sz="4800" dirty="0">
              <a:solidFill>
                <a:schemeClr val="bg1"/>
              </a:solidFill>
              <a:latin typeface="Product Sans" charset="0"/>
              <a:ea typeface="Product Sans" charset="0"/>
              <a:cs typeface="Product Sans" charset="0"/>
            </a:endParaRPr>
          </a:p>
        </p:txBody>
      </p:sp>
      <p:sp>
        <p:nvSpPr>
          <p:cNvPr id="3" name="TextBox 2"/>
          <p:cNvSpPr txBox="1"/>
          <p:nvPr/>
        </p:nvSpPr>
        <p:spPr>
          <a:xfrm>
            <a:off x="714894" y="2011680"/>
            <a:ext cx="10174779" cy="5816977"/>
          </a:xfrm>
          <a:prstGeom prst="rect">
            <a:avLst/>
          </a:prstGeom>
          <a:noFill/>
        </p:spPr>
        <p:txBody>
          <a:bodyPr wrap="square" rtlCol="0">
            <a:spAutoFit/>
          </a:bodyPr>
          <a:lstStyle/>
          <a:p>
            <a:pPr algn="ctr"/>
            <a:r>
              <a:rPr lang="en-US" sz="3600" dirty="0">
                <a:solidFill>
                  <a:schemeClr val="bg1"/>
                </a:solidFill>
                <a:latin typeface="Product Sans" charset="0"/>
                <a:ea typeface="Product Sans" charset="0"/>
                <a:cs typeface="Product Sans" charset="0"/>
              </a:rPr>
              <a:t>“Coding with Dart and Flutter rekindled the joy I had when I started with mobile </a:t>
            </a:r>
            <a:r>
              <a:rPr lang="en-US" sz="3600" dirty="0" err="1">
                <a:solidFill>
                  <a:schemeClr val="bg1"/>
                </a:solidFill>
                <a:latin typeface="Product Sans" charset="0"/>
                <a:ea typeface="Product Sans" charset="0"/>
                <a:cs typeface="Product Sans" charset="0"/>
              </a:rPr>
              <a:t>dev</a:t>
            </a:r>
            <a:r>
              <a:rPr lang="en-US" sz="3600" dirty="0">
                <a:solidFill>
                  <a:schemeClr val="bg1"/>
                </a:solidFill>
                <a:latin typeface="Product Sans" charset="0"/>
                <a:ea typeface="Product Sans" charset="0"/>
                <a:cs typeface="Product Sans" charset="0"/>
              </a:rPr>
              <a:t> way back when … No B.S.”</a:t>
            </a:r>
          </a:p>
          <a:p>
            <a:r>
              <a:rPr lang="en-US" sz="3600" dirty="0"/>
              <a:t/>
            </a:r>
            <a:br>
              <a:rPr lang="en-US" sz="3600" dirty="0"/>
            </a:br>
            <a:endParaRPr lang="en-US" sz="2000" dirty="0" smtClean="0">
              <a:solidFill>
                <a:schemeClr val="bg1"/>
              </a:solidFill>
            </a:endParaRPr>
          </a:p>
          <a:p>
            <a:pPr algn="ctr"/>
            <a:endParaRPr lang="en-US" sz="2000" dirty="0">
              <a:solidFill>
                <a:schemeClr val="bg1"/>
              </a:solidFill>
            </a:endParaRPr>
          </a:p>
          <a:p>
            <a:pPr algn="ctr"/>
            <a:endParaRPr lang="en-US" sz="2000" dirty="0" smtClean="0">
              <a:solidFill>
                <a:schemeClr val="bg1"/>
              </a:solidFill>
            </a:endParaRPr>
          </a:p>
          <a:p>
            <a:pPr algn="ctr"/>
            <a:endParaRPr lang="en-US" sz="2000" dirty="0">
              <a:solidFill>
                <a:schemeClr val="bg1"/>
              </a:solidFill>
            </a:endParaRPr>
          </a:p>
          <a:p>
            <a:pPr algn="ctr"/>
            <a:r>
              <a:rPr lang="en-US" sz="2000" dirty="0" err="1">
                <a:solidFill>
                  <a:schemeClr val="bg1"/>
                </a:solidFill>
              </a:rPr>
              <a:t>traversoft.com</a:t>
            </a:r>
            <a:r>
              <a:rPr lang="en-US" sz="2000" dirty="0">
                <a:solidFill>
                  <a:schemeClr val="bg1"/>
                </a:solidFill>
              </a:rPr>
              <a:t>/blog/2017/08/08/conference-app-flutter</a:t>
            </a:r>
          </a:p>
          <a:p>
            <a:r>
              <a:rPr lang="en-US" sz="2000" dirty="0"/>
              <a:t/>
            </a:r>
            <a:br>
              <a:rPr lang="en-US" sz="2000" dirty="0"/>
            </a:br>
            <a:r>
              <a:rPr lang="en-US" sz="3600" dirty="0"/>
              <a:t/>
            </a:r>
            <a:br>
              <a:rPr lang="en-US" sz="3600" dirty="0"/>
            </a:br>
            <a:r>
              <a:rPr lang="en-US" sz="3600" dirty="0">
                <a:solidFill>
                  <a:schemeClr val="bg1"/>
                </a:solidFill>
                <a:latin typeface="Product Sans" charset="0"/>
                <a:ea typeface="Product Sans" charset="0"/>
                <a:cs typeface="Product Sans" charset="0"/>
              </a:rPr>
              <a:t/>
            </a:r>
            <a:br>
              <a:rPr lang="en-US" sz="3600" dirty="0">
                <a:solidFill>
                  <a:schemeClr val="bg1"/>
                </a:solidFill>
                <a:latin typeface="Product Sans" charset="0"/>
                <a:ea typeface="Product Sans" charset="0"/>
                <a:cs typeface="Product Sans" charset="0"/>
              </a:rPr>
            </a:br>
            <a:endParaRPr lang="en-US" sz="3600" dirty="0">
              <a:solidFill>
                <a:schemeClr val="bg1"/>
              </a:solidFill>
              <a:latin typeface="Product Sans" charset="0"/>
              <a:ea typeface="Product Sans" charset="0"/>
              <a:cs typeface="Product Sans" charset="0"/>
            </a:endParaRPr>
          </a:p>
        </p:txBody>
      </p:sp>
    </p:spTree>
    <p:extLst>
      <p:ext uri="{BB962C8B-B14F-4D97-AF65-F5344CB8AC3E}">
        <p14:creationId xmlns:p14="http://schemas.microsoft.com/office/powerpoint/2010/main" val="17010692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p:cNvSpPr txBox="1"/>
          <p:nvPr/>
        </p:nvSpPr>
        <p:spPr>
          <a:xfrm>
            <a:off x="714894" y="781257"/>
            <a:ext cx="8212974" cy="830997"/>
          </a:xfrm>
          <a:prstGeom prst="rect">
            <a:avLst/>
          </a:prstGeom>
          <a:noFill/>
        </p:spPr>
        <p:txBody>
          <a:bodyPr wrap="square" rtlCol="0">
            <a:spAutoFit/>
          </a:bodyPr>
          <a:lstStyle/>
          <a:p>
            <a:endParaRPr lang="en-US" sz="4800" dirty="0">
              <a:solidFill>
                <a:schemeClr val="bg1"/>
              </a:solidFill>
              <a:latin typeface="Product Sans" charset="0"/>
              <a:ea typeface="Product Sans" charset="0"/>
              <a:cs typeface="Product Sans" charset="0"/>
            </a:endParaRPr>
          </a:p>
        </p:txBody>
      </p:sp>
      <p:sp>
        <p:nvSpPr>
          <p:cNvPr id="3" name="TextBox 2"/>
          <p:cNvSpPr txBox="1"/>
          <p:nvPr/>
        </p:nvSpPr>
        <p:spPr>
          <a:xfrm>
            <a:off x="714894" y="2011680"/>
            <a:ext cx="10174779" cy="6647974"/>
          </a:xfrm>
          <a:prstGeom prst="rect">
            <a:avLst/>
          </a:prstGeom>
          <a:noFill/>
        </p:spPr>
        <p:txBody>
          <a:bodyPr wrap="square" rtlCol="0">
            <a:spAutoFit/>
          </a:bodyPr>
          <a:lstStyle/>
          <a:p>
            <a:pPr algn="ctr"/>
            <a:r>
              <a:rPr lang="en-US" sz="3600" dirty="0">
                <a:solidFill>
                  <a:schemeClr val="bg1"/>
                </a:solidFill>
                <a:latin typeface="Product Sans" charset="0"/>
                <a:ea typeface="Product Sans" charset="0"/>
                <a:cs typeface="Product Sans" charset="0"/>
              </a:rPr>
              <a:t>"The UI is butter smooth (when building a release version), I have never seen such a smooth Android app"</a:t>
            </a:r>
          </a:p>
          <a:p>
            <a:r>
              <a:rPr lang="en-US" sz="3600" dirty="0"/>
              <a:t/>
            </a:r>
            <a:br>
              <a:rPr lang="en-US" sz="3600" dirty="0"/>
            </a:br>
            <a:r>
              <a:rPr lang="en-US" sz="3600" dirty="0"/>
              <a:t/>
            </a:r>
            <a:br>
              <a:rPr lang="en-US" sz="3600" dirty="0"/>
            </a:br>
            <a:endParaRPr lang="en-US" sz="2000" dirty="0" smtClean="0">
              <a:solidFill>
                <a:schemeClr val="bg1"/>
              </a:solidFill>
            </a:endParaRPr>
          </a:p>
          <a:p>
            <a:pPr algn="ctr"/>
            <a:endParaRPr lang="en-US" sz="2000" dirty="0">
              <a:solidFill>
                <a:schemeClr val="bg1"/>
              </a:solidFill>
            </a:endParaRPr>
          </a:p>
          <a:p>
            <a:pPr algn="ctr"/>
            <a:endParaRPr lang="en-US" sz="2000" dirty="0" smtClean="0">
              <a:solidFill>
                <a:schemeClr val="bg1"/>
              </a:solidFill>
            </a:endParaRPr>
          </a:p>
          <a:p>
            <a:pPr algn="ctr"/>
            <a:endParaRPr lang="en-US" sz="2000" dirty="0">
              <a:solidFill>
                <a:schemeClr val="bg1"/>
              </a:solidFill>
            </a:endParaRPr>
          </a:p>
          <a:p>
            <a:pPr algn="ctr"/>
            <a:r>
              <a:rPr lang="en-US" sz="2000" dirty="0">
                <a:solidFill>
                  <a:schemeClr val="bg1"/>
                </a:solidFill>
              </a:rPr>
              <a:t>Pascal </a:t>
            </a:r>
            <a:r>
              <a:rPr lang="en-US" sz="2000" dirty="0" err="1">
                <a:solidFill>
                  <a:schemeClr val="bg1"/>
                </a:solidFill>
              </a:rPr>
              <a:t>Welsch</a:t>
            </a:r>
            <a:r>
              <a:rPr lang="en-US" sz="2000" dirty="0">
                <a:solidFill>
                  <a:schemeClr val="bg1"/>
                </a:solidFill>
              </a:rPr>
              <a:t>, Speaker at </a:t>
            </a:r>
            <a:r>
              <a:rPr lang="en-US" sz="2000" dirty="0" err="1">
                <a:solidFill>
                  <a:schemeClr val="bg1"/>
                </a:solidFill>
              </a:rPr>
              <a:t>Droidcon</a:t>
            </a:r>
            <a:r>
              <a:rPr lang="en-US" sz="2000" dirty="0">
                <a:solidFill>
                  <a:schemeClr val="bg1"/>
                </a:solidFill>
              </a:rPr>
              <a:t> Berlin</a:t>
            </a:r>
          </a:p>
          <a:p>
            <a:r>
              <a:rPr lang="en-US" sz="2000" dirty="0"/>
              <a:t/>
            </a:r>
            <a:br>
              <a:rPr lang="en-US" sz="2000" dirty="0"/>
            </a:br>
            <a:r>
              <a:rPr lang="en-US" sz="2000" dirty="0"/>
              <a:t/>
            </a:r>
            <a:br>
              <a:rPr lang="en-US" sz="2000" dirty="0"/>
            </a:br>
            <a:r>
              <a:rPr lang="en-US" sz="3600" dirty="0"/>
              <a:t/>
            </a:r>
            <a:br>
              <a:rPr lang="en-US" sz="3600" dirty="0"/>
            </a:br>
            <a:r>
              <a:rPr lang="en-US" sz="3600" dirty="0">
                <a:solidFill>
                  <a:schemeClr val="bg1"/>
                </a:solidFill>
                <a:latin typeface="Product Sans" charset="0"/>
                <a:ea typeface="Product Sans" charset="0"/>
                <a:cs typeface="Product Sans" charset="0"/>
              </a:rPr>
              <a:t/>
            </a:r>
            <a:br>
              <a:rPr lang="en-US" sz="3600" dirty="0">
                <a:solidFill>
                  <a:schemeClr val="bg1"/>
                </a:solidFill>
                <a:latin typeface="Product Sans" charset="0"/>
                <a:ea typeface="Product Sans" charset="0"/>
                <a:cs typeface="Product Sans" charset="0"/>
              </a:rPr>
            </a:br>
            <a:endParaRPr lang="en-US" sz="3600" dirty="0">
              <a:solidFill>
                <a:schemeClr val="bg1"/>
              </a:solidFill>
              <a:latin typeface="Product Sans" charset="0"/>
              <a:ea typeface="Product Sans" charset="0"/>
              <a:cs typeface="Product Sans" charset="0"/>
            </a:endParaRPr>
          </a:p>
        </p:txBody>
      </p:sp>
    </p:spTree>
    <p:extLst>
      <p:ext uri="{BB962C8B-B14F-4D97-AF65-F5344CB8AC3E}">
        <p14:creationId xmlns:p14="http://schemas.microsoft.com/office/powerpoint/2010/main" val="11257693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p:cNvSpPr txBox="1"/>
          <p:nvPr/>
        </p:nvSpPr>
        <p:spPr>
          <a:xfrm>
            <a:off x="714894" y="781257"/>
            <a:ext cx="8212974" cy="830997"/>
          </a:xfrm>
          <a:prstGeom prst="rect">
            <a:avLst/>
          </a:prstGeom>
          <a:noFill/>
        </p:spPr>
        <p:txBody>
          <a:bodyPr wrap="square" rtlCol="0">
            <a:spAutoFit/>
          </a:bodyPr>
          <a:lstStyle/>
          <a:p>
            <a:endParaRPr lang="en-US" sz="4800" dirty="0">
              <a:solidFill>
                <a:schemeClr val="bg1"/>
              </a:solidFill>
              <a:latin typeface="Product Sans" charset="0"/>
              <a:ea typeface="Product Sans" charset="0"/>
              <a:cs typeface="Product Sans" charset="0"/>
            </a:endParaRPr>
          </a:p>
        </p:txBody>
      </p:sp>
      <p:sp>
        <p:nvSpPr>
          <p:cNvPr id="3" name="TextBox 2"/>
          <p:cNvSpPr txBox="1"/>
          <p:nvPr/>
        </p:nvSpPr>
        <p:spPr>
          <a:xfrm>
            <a:off x="714894" y="2011680"/>
            <a:ext cx="10174779" cy="5324535"/>
          </a:xfrm>
          <a:prstGeom prst="rect">
            <a:avLst/>
          </a:prstGeom>
          <a:noFill/>
        </p:spPr>
        <p:txBody>
          <a:bodyPr wrap="square" rtlCol="0">
            <a:spAutoFit/>
          </a:bodyPr>
          <a:lstStyle/>
          <a:p>
            <a:pPr algn="ctr"/>
            <a:r>
              <a:rPr lang="en-US" sz="3600" b="1" dirty="0">
                <a:solidFill>
                  <a:schemeClr val="bg1"/>
                </a:solidFill>
                <a:latin typeface="Product Sans" charset="0"/>
                <a:ea typeface="Product Sans" charset="0"/>
                <a:cs typeface="Product Sans" charset="0"/>
              </a:rPr>
              <a:t>https://</a:t>
            </a:r>
            <a:r>
              <a:rPr lang="en-US" sz="3600" b="1" dirty="0" err="1">
                <a:solidFill>
                  <a:schemeClr val="bg1"/>
                </a:solidFill>
                <a:latin typeface="Product Sans" charset="0"/>
                <a:ea typeface="Product Sans" charset="0"/>
                <a:cs typeface="Product Sans" charset="0"/>
              </a:rPr>
              <a:t>tinyurl.com</a:t>
            </a:r>
            <a:r>
              <a:rPr lang="en-US" sz="3600" b="1" dirty="0">
                <a:solidFill>
                  <a:schemeClr val="bg1"/>
                </a:solidFill>
                <a:latin typeface="Product Sans" charset="0"/>
                <a:ea typeface="Product Sans" charset="0"/>
                <a:cs typeface="Product Sans" charset="0"/>
              </a:rPr>
              <a:t>/</a:t>
            </a:r>
            <a:r>
              <a:rPr lang="en-US" sz="3600" b="1" dirty="0" err="1">
                <a:solidFill>
                  <a:schemeClr val="bg1"/>
                </a:solidFill>
                <a:latin typeface="Product Sans" charset="0"/>
                <a:ea typeface="Product Sans" charset="0"/>
                <a:cs typeface="Product Sans" charset="0"/>
              </a:rPr>
              <a:t>gdgflutter</a:t>
            </a:r>
            <a:endParaRPr lang="en-US" sz="3600" dirty="0">
              <a:solidFill>
                <a:schemeClr val="bg1"/>
              </a:solidFill>
              <a:latin typeface="Product Sans" charset="0"/>
              <a:ea typeface="Product Sans" charset="0"/>
              <a:cs typeface="Product Sans" charset="0"/>
            </a:endParaRPr>
          </a:p>
          <a:p>
            <a:r>
              <a:rPr lang="en-US" sz="3600" dirty="0"/>
              <a:t/>
            </a:r>
            <a:br>
              <a:rPr lang="en-US" sz="3600" dirty="0"/>
            </a:br>
            <a:endParaRPr lang="en-US" sz="2000" dirty="0">
              <a:solidFill>
                <a:schemeClr val="bg1"/>
              </a:solidFill>
            </a:endParaRPr>
          </a:p>
          <a:p>
            <a:pPr algn="ctr"/>
            <a:endParaRPr lang="en-US" sz="2000" dirty="0" smtClean="0">
              <a:solidFill>
                <a:schemeClr val="bg1"/>
              </a:solidFill>
            </a:endParaRPr>
          </a:p>
          <a:p>
            <a:pPr algn="ctr"/>
            <a:endParaRPr lang="en-US" sz="2000" dirty="0">
              <a:solidFill>
                <a:schemeClr val="bg1"/>
              </a:solidFill>
            </a:endParaRPr>
          </a:p>
          <a:p>
            <a:pPr algn="ctr"/>
            <a:r>
              <a:rPr lang="en-US" sz="3200" dirty="0" smtClean="0">
                <a:solidFill>
                  <a:schemeClr val="bg1"/>
                </a:solidFill>
              </a:rPr>
              <a:t>Additional Resources for Flutter Apps</a:t>
            </a:r>
            <a:r>
              <a:rPr lang="en-US" sz="3200" dirty="0">
                <a:solidFill>
                  <a:schemeClr val="bg1"/>
                </a:solidFill>
              </a:rPr>
              <a:t/>
            </a:r>
            <a:br>
              <a:rPr lang="en-US" sz="3200" dirty="0">
                <a:solidFill>
                  <a:schemeClr val="bg1"/>
                </a:solidFill>
              </a:rPr>
            </a:br>
            <a:r>
              <a:rPr lang="en-US" sz="3200" dirty="0">
                <a:solidFill>
                  <a:schemeClr val="bg1"/>
                </a:solidFill>
              </a:rPr>
              <a:t/>
            </a:r>
            <a:br>
              <a:rPr lang="en-US" sz="3200" dirty="0">
                <a:solidFill>
                  <a:schemeClr val="bg1"/>
                </a:solidFill>
              </a:rPr>
            </a:br>
            <a:r>
              <a:rPr lang="en-US" sz="4800" dirty="0">
                <a:solidFill>
                  <a:schemeClr val="bg1"/>
                </a:solidFill>
              </a:rPr>
              <a:t/>
            </a:r>
            <a:br>
              <a:rPr lang="en-US" sz="4800" dirty="0">
                <a:solidFill>
                  <a:schemeClr val="bg1"/>
                </a:solidFill>
              </a:rPr>
            </a:br>
            <a:r>
              <a:rPr lang="en-US" sz="4800" dirty="0">
                <a:solidFill>
                  <a:schemeClr val="bg1"/>
                </a:solidFill>
                <a:latin typeface="Product Sans" charset="0"/>
                <a:ea typeface="Product Sans" charset="0"/>
                <a:cs typeface="Product Sans" charset="0"/>
              </a:rPr>
              <a:t/>
            </a:r>
            <a:br>
              <a:rPr lang="en-US" sz="4800" dirty="0">
                <a:solidFill>
                  <a:schemeClr val="bg1"/>
                </a:solidFill>
                <a:latin typeface="Product Sans" charset="0"/>
                <a:ea typeface="Product Sans" charset="0"/>
                <a:cs typeface="Product Sans" charset="0"/>
              </a:rPr>
            </a:br>
            <a:endParaRPr lang="en-US" sz="4800" dirty="0">
              <a:solidFill>
                <a:schemeClr val="bg1"/>
              </a:solidFill>
              <a:latin typeface="Product Sans" charset="0"/>
              <a:ea typeface="Product Sans" charset="0"/>
              <a:cs typeface="Product Sans" charset="0"/>
            </a:endParaRPr>
          </a:p>
        </p:txBody>
      </p:sp>
    </p:spTree>
    <p:extLst>
      <p:ext uri="{BB962C8B-B14F-4D97-AF65-F5344CB8AC3E}">
        <p14:creationId xmlns:p14="http://schemas.microsoft.com/office/powerpoint/2010/main" val="10306932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p:cNvSpPr txBox="1"/>
          <p:nvPr/>
        </p:nvSpPr>
        <p:spPr>
          <a:xfrm>
            <a:off x="714894" y="781257"/>
            <a:ext cx="8212974" cy="830997"/>
          </a:xfrm>
          <a:prstGeom prst="rect">
            <a:avLst/>
          </a:prstGeom>
          <a:noFill/>
        </p:spPr>
        <p:txBody>
          <a:bodyPr wrap="square" rtlCol="0">
            <a:spAutoFit/>
          </a:bodyPr>
          <a:lstStyle/>
          <a:p>
            <a:endParaRPr lang="en-US" sz="4800" dirty="0">
              <a:solidFill>
                <a:schemeClr val="bg1"/>
              </a:solidFill>
              <a:latin typeface="Product Sans" charset="0"/>
              <a:ea typeface="Product Sans" charset="0"/>
              <a:cs typeface="Product Sans" charset="0"/>
            </a:endParaRPr>
          </a:p>
        </p:txBody>
      </p:sp>
      <p:sp>
        <p:nvSpPr>
          <p:cNvPr id="3" name="TextBox 2"/>
          <p:cNvSpPr txBox="1"/>
          <p:nvPr/>
        </p:nvSpPr>
        <p:spPr>
          <a:xfrm>
            <a:off x="714894" y="2011680"/>
            <a:ext cx="10174779" cy="923330"/>
          </a:xfrm>
          <a:prstGeom prst="rect">
            <a:avLst/>
          </a:prstGeom>
          <a:noFill/>
        </p:spPr>
        <p:txBody>
          <a:bodyPr wrap="square" rtlCol="0">
            <a:spAutoFit/>
          </a:bodyPr>
          <a:lstStyle/>
          <a:p>
            <a:r>
              <a:rPr lang="en-US" sz="5400" dirty="0" smtClean="0">
                <a:solidFill>
                  <a:schemeClr val="bg1"/>
                </a:solidFill>
                <a:latin typeface="Product Sans" charset="0"/>
                <a:ea typeface="Product Sans" charset="0"/>
                <a:cs typeface="Product Sans" charset="0"/>
              </a:rPr>
              <a:t>Thank You !</a:t>
            </a:r>
            <a:endParaRPr lang="en-US" sz="5400" dirty="0">
              <a:solidFill>
                <a:schemeClr val="bg1"/>
              </a:solidFill>
              <a:latin typeface="Product Sans" charset="0"/>
              <a:ea typeface="Product Sans" charset="0"/>
              <a:cs typeface="Product Sans" charset="0"/>
            </a:endParaRPr>
          </a:p>
        </p:txBody>
      </p:sp>
      <p:sp>
        <p:nvSpPr>
          <p:cNvPr id="2" name="TextBox 1"/>
          <p:cNvSpPr txBox="1"/>
          <p:nvPr/>
        </p:nvSpPr>
        <p:spPr>
          <a:xfrm>
            <a:off x="931025" y="3158836"/>
            <a:ext cx="7996843" cy="1200329"/>
          </a:xfrm>
          <a:prstGeom prst="rect">
            <a:avLst/>
          </a:prstGeom>
          <a:noFill/>
        </p:spPr>
        <p:txBody>
          <a:bodyPr wrap="square" rtlCol="0">
            <a:spAutoFit/>
          </a:bodyPr>
          <a:lstStyle/>
          <a:p>
            <a:r>
              <a:rPr lang="en-US" sz="2400" dirty="0" err="1" smtClean="0">
                <a:solidFill>
                  <a:schemeClr val="bg1"/>
                </a:solidFill>
              </a:rPr>
              <a:t>Himanshu</a:t>
            </a:r>
            <a:r>
              <a:rPr lang="en-US" sz="2400" dirty="0" smtClean="0">
                <a:solidFill>
                  <a:schemeClr val="bg1"/>
                </a:solidFill>
              </a:rPr>
              <a:t> Singh</a:t>
            </a:r>
          </a:p>
          <a:p>
            <a:r>
              <a:rPr lang="en-US" sz="2400" dirty="0" smtClean="0">
                <a:solidFill>
                  <a:schemeClr val="bg1"/>
                </a:solidFill>
              </a:rPr>
              <a:t>Google Associate Android Developer</a:t>
            </a:r>
          </a:p>
          <a:p>
            <a:r>
              <a:rPr lang="en-US" sz="2400" dirty="0" smtClean="0">
                <a:solidFill>
                  <a:schemeClr val="bg1"/>
                </a:solidFill>
              </a:rPr>
              <a:t>@hi-</a:t>
            </a:r>
            <a:r>
              <a:rPr lang="en-US" sz="2400" dirty="0" err="1" smtClean="0">
                <a:solidFill>
                  <a:schemeClr val="bg1"/>
                </a:solidFill>
              </a:rPr>
              <a:t>manshu</a:t>
            </a:r>
            <a:endParaRPr lang="en-US" sz="2400" dirty="0">
              <a:solidFill>
                <a:schemeClr val="bg1"/>
              </a:solidFill>
            </a:endParaRPr>
          </a:p>
        </p:txBody>
      </p:sp>
    </p:spTree>
    <p:extLst>
      <p:ext uri="{BB962C8B-B14F-4D97-AF65-F5344CB8AC3E}">
        <p14:creationId xmlns:p14="http://schemas.microsoft.com/office/powerpoint/2010/main" val="6499394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328057" y="1374095"/>
            <a:ext cx="9144000" cy="2387600"/>
          </a:xfrm>
        </p:spPr>
        <p:txBody>
          <a:bodyPr>
            <a:normAutofit/>
          </a:bodyPr>
          <a:lstStyle/>
          <a:p>
            <a:r>
              <a:rPr lang="en-US" sz="4800" i="1" dirty="0" smtClean="0">
                <a:solidFill>
                  <a:schemeClr val="bg1">
                    <a:lumMod val="85000"/>
                  </a:schemeClr>
                </a:solidFill>
                <a:latin typeface="Product Sans" charset="0"/>
                <a:ea typeface="Product Sans" charset="0"/>
                <a:cs typeface="Product Sans" charset="0"/>
              </a:rPr>
              <a:t>(React) </a:t>
            </a:r>
            <a:r>
              <a:rPr lang="en-US" sz="4800" dirty="0" smtClean="0">
                <a:solidFill>
                  <a:schemeClr val="bg1"/>
                </a:solidFill>
                <a:latin typeface="Product Sans" charset="0"/>
                <a:ea typeface="Product Sans" charset="0"/>
                <a:cs typeface="Product Sans" charset="0"/>
              </a:rPr>
              <a:t>Native vs Flutter</a:t>
            </a:r>
            <a:endParaRPr lang="en-US" sz="4800" dirty="0">
              <a:solidFill>
                <a:schemeClr val="bg1"/>
              </a:solidFill>
              <a:latin typeface="Product Sans" charset="0"/>
              <a:ea typeface="Product Sans" charset="0"/>
              <a:cs typeface="Product Sans" charset="0"/>
            </a:endParaRPr>
          </a:p>
        </p:txBody>
      </p:sp>
      <p:sp>
        <p:nvSpPr>
          <p:cNvPr id="3" name="Subtitle 2"/>
          <p:cNvSpPr>
            <a:spLocks noGrp="1"/>
          </p:cNvSpPr>
          <p:nvPr>
            <p:ph type="subTitle" idx="1"/>
          </p:nvPr>
        </p:nvSpPr>
        <p:spPr>
          <a:xfrm>
            <a:off x="1132114" y="3602038"/>
            <a:ext cx="9535886" cy="1655762"/>
          </a:xfrm>
        </p:spPr>
        <p:txBody>
          <a:bodyPr/>
          <a:lstStyle/>
          <a:p>
            <a:endParaRPr lang="en-US" dirty="0">
              <a:solidFill>
                <a:schemeClr val="bg1"/>
              </a:solidFill>
            </a:endParaRPr>
          </a:p>
        </p:txBody>
      </p:sp>
    </p:spTree>
    <p:extLst>
      <p:ext uri="{BB962C8B-B14F-4D97-AF65-F5344CB8AC3E}">
        <p14:creationId xmlns:p14="http://schemas.microsoft.com/office/powerpoint/2010/main" val="860430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892628" y="607219"/>
            <a:ext cx="9144000" cy="2387600"/>
          </a:xfrm>
        </p:spPr>
        <p:txBody>
          <a:bodyPr>
            <a:normAutofit/>
          </a:bodyPr>
          <a:lstStyle/>
          <a:p>
            <a:pPr algn="l"/>
            <a:r>
              <a:rPr lang="en-US" sz="5400" dirty="0" smtClean="0">
                <a:solidFill>
                  <a:schemeClr val="bg1"/>
                </a:solidFill>
                <a:latin typeface="Product Sans" charset="0"/>
                <a:ea typeface="Product Sans" charset="0"/>
                <a:cs typeface="Product Sans" charset="0"/>
              </a:rPr>
              <a:t>What is </a:t>
            </a:r>
            <a:r>
              <a:rPr lang="en-US" sz="5400" smtClean="0">
                <a:solidFill>
                  <a:schemeClr val="bg1"/>
                </a:solidFill>
                <a:latin typeface="Product Sans" charset="0"/>
                <a:ea typeface="Product Sans" charset="0"/>
                <a:cs typeface="Product Sans" charset="0"/>
              </a:rPr>
              <a:t>Flutter?</a:t>
            </a:r>
            <a:br>
              <a:rPr lang="en-US" sz="5400" smtClean="0">
                <a:solidFill>
                  <a:schemeClr val="bg1"/>
                </a:solidFill>
                <a:latin typeface="Product Sans" charset="0"/>
                <a:ea typeface="Product Sans" charset="0"/>
                <a:cs typeface="Product Sans" charset="0"/>
              </a:rPr>
            </a:br>
            <a:r>
              <a:rPr lang="en-US" sz="5400">
                <a:solidFill>
                  <a:schemeClr val="bg1"/>
                </a:solidFill>
                <a:latin typeface="Product Sans" charset="0"/>
                <a:ea typeface="Product Sans" charset="0"/>
                <a:cs typeface="Product Sans" charset="0"/>
              </a:rPr>
              <a:t/>
            </a:r>
            <a:br>
              <a:rPr lang="en-US" sz="5400">
                <a:solidFill>
                  <a:schemeClr val="bg1"/>
                </a:solidFill>
                <a:latin typeface="Product Sans" charset="0"/>
                <a:ea typeface="Product Sans" charset="0"/>
                <a:cs typeface="Product Sans" charset="0"/>
              </a:rPr>
            </a:br>
            <a:endParaRPr lang="en-US" sz="5400" dirty="0">
              <a:solidFill>
                <a:schemeClr val="bg1"/>
              </a:solidFill>
              <a:latin typeface="Product Sans" charset="0"/>
              <a:ea typeface="Product Sans" charset="0"/>
              <a:cs typeface="Product Sans" charset="0"/>
            </a:endParaRPr>
          </a:p>
        </p:txBody>
      </p:sp>
      <p:sp>
        <p:nvSpPr>
          <p:cNvPr id="3" name="Subtitle 2"/>
          <p:cNvSpPr>
            <a:spLocks noGrp="1"/>
          </p:cNvSpPr>
          <p:nvPr>
            <p:ph type="subTitle" idx="1"/>
          </p:nvPr>
        </p:nvSpPr>
        <p:spPr>
          <a:xfrm>
            <a:off x="892628" y="2191659"/>
            <a:ext cx="11538856" cy="3280228"/>
          </a:xfrm>
        </p:spPr>
        <p:txBody>
          <a:bodyPr>
            <a:normAutofit/>
          </a:bodyPr>
          <a:lstStyle/>
          <a:p>
            <a:pPr algn="l"/>
            <a:r>
              <a:rPr lang="en-US" b="1" dirty="0">
                <a:solidFill>
                  <a:schemeClr val="bg1"/>
                </a:solidFill>
              </a:rPr>
              <a:t>A SDK</a:t>
            </a:r>
            <a:r>
              <a:rPr lang="en-US" dirty="0">
                <a:solidFill>
                  <a:schemeClr val="bg1"/>
                </a:solidFill>
              </a:rPr>
              <a:t> that makes building high-performing, modern and beautiful apps easy</a:t>
            </a:r>
          </a:p>
          <a:p>
            <a:pPr algn="l"/>
            <a:r>
              <a:rPr lang="en-US" b="1" dirty="0">
                <a:solidFill>
                  <a:schemeClr val="bg1"/>
                </a:solidFill>
              </a:rPr>
              <a:t>Works</a:t>
            </a:r>
            <a:r>
              <a:rPr lang="en-US" dirty="0">
                <a:solidFill>
                  <a:schemeClr val="bg1"/>
                </a:solidFill>
              </a:rPr>
              <a:t> for both Android and iOS</a:t>
            </a:r>
          </a:p>
          <a:p>
            <a:pPr algn="l"/>
            <a:r>
              <a:rPr lang="en-US" b="1" dirty="0">
                <a:solidFill>
                  <a:schemeClr val="bg1"/>
                </a:solidFill>
              </a:rPr>
              <a:t>An</a:t>
            </a:r>
            <a:r>
              <a:rPr lang="en-US" dirty="0">
                <a:solidFill>
                  <a:schemeClr val="bg1"/>
                </a:solidFill>
              </a:rPr>
              <a:t> open-source toolkit, developed by Google*</a:t>
            </a:r>
          </a:p>
          <a:p>
            <a:pPr algn="l"/>
            <a:r>
              <a:rPr lang="en-US" b="1" dirty="0">
                <a:solidFill>
                  <a:schemeClr val="bg1"/>
                </a:solidFill>
              </a:rPr>
              <a:t>100+</a:t>
            </a:r>
            <a:r>
              <a:rPr lang="en-US" dirty="0">
                <a:solidFill>
                  <a:schemeClr val="bg1"/>
                </a:solidFill>
              </a:rPr>
              <a:t> contributions from the open source community</a:t>
            </a:r>
          </a:p>
          <a:p>
            <a:pPr algn="l"/>
            <a:r>
              <a:rPr lang="en-US" dirty="0">
                <a:solidFill>
                  <a:schemeClr val="bg1"/>
                </a:solidFill>
              </a:rPr>
              <a:t/>
            </a:r>
            <a:br>
              <a:rPr lang="en-US"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13513538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508000" y="578190"/>
            <a:ext cx="9144000" cy="2387600"/>
          </a:xfrm>
        </p:spPr>
        <p:txBody>
          <a:bodyPr>
            <a:normAutofit/>
          </a:bodyPr>
          <a:lstStyle/>
          <a:p>
            <a:pPr algn="l"/>
            <a:r>
              <a:rPr lang="en-US" sz="5400" b="1" dirty="0">
                <a:solidFill>
                  <a:schemeClr val="bg1"/>
                </a:solidFill>
              </a:rPr>
              <a:t>Who is Flutter for?</a:t>
            </a:r>
            <a:br>
              <a:rPr lang="en-US" sz="5400" b="1" dirty="0">
                <a:solidFill>
                  <a:schemeClr val="bg1"/>
                </a:solidFill>
              </a:rPr>
            </a:br>
            <a:r>
              <a:rPr lang="en-US" sz="5400" b="1" dirty="0">
                <a:solidFill>
                  <a:schemeClr val="bg1"/>
                </a:solidFill>
              </a:rPr>
              <a:t/>
            </a:r>
            <a:br>
              <a:rPr lang="en-US" sz="5400" b="1" dirty="0">
                <a:solidFill>
                  <a:schemeClr val="bg1"/>
                </a:solidFill>
              </a:rPr>
            </a:br>
            <a:endParaRPr lang="en-US" sz="5400" b="1" dirty="0">
              <a:solidFill>
                <a:schemeClr val="bg1"/>
              </a:solidFill>
              <a:latin typeface="Product Sans" charset="0"/>
              <a:ea typeface="Product Sans" charset="0"/>
              <a:cs typeface="Product Sans" charset="0"/>
            </a:endParaRPr>
          </a:p>
        </p:txBody>
      </p:sp>
      <p:sp>
        <p:nvSpPr>
          <p:cNvPr id="3" name="Subtitle 2"/>
          <p:cNvSpPr>
            <a:spLocks noGrp="1"/>
          </p:cNvSpPr>
          <p:nvPr>
            <p:ph type="subTitle" idx="1"/>
          </p:nvPr>
        </p:nvSpPr>
        <p:spPr>
          <a:xfrm>
            <a:off x="508000" y="1944914"/>
            <a:ext cx="11879941" cy="4093029"/>
          </a:xfrm>
        </p:spPr>
        <p:txBody>
          <a:bodyPr>
            <a:normAutofit/>
          </a:bodyPr>
          <a:lstStyle/>
          <a:p>
            <a:pPr algn="l"/>
            <a:r>
              <a:rPr lang="en-US" b="1" dirty="0">
                <a:solidFill>
                  <a:schemeClr val="bg1"/>
                </a:solidFill>
                <a:latin typeface="Product Sans" charset="0"/>
                <a:ea typeface="Product Sans" charset="0"/>
                <a:cs typeface="Product Sans" charset="0"/>
              </a:rPr>
              <a:t>Designers </a:t>
            </a:r>
            <a:r>
              <a:rPr lang="en-US" dirty="0">
                <a:solidFill>
                  <a:schemeClr val="bg1"/>
                </a:solidFill>
                <a:latin typeface="Product Sans" charset="0"/>
                <a:ea typeface="Product Sans" charset="0"/>
                <a:cs typeface="Product Sans" charset="0"/>
              </a:rPr>
              <a:t>converge on a brand-driven experience on Android and </a:t>
            </a:r>
            <a:r>
              <a:rPr lang="en-US" dirty="0" smtClean="0">
                <a:solidFill>
                  <a:schemeClr val="bg1"/>
                </a:solidFill>
                <a:latin typeface="Product Sans" charset="0"/>
                <a:ea typeface="Product Sans" charset="0"/>
                <a:cs typeface="Product Sans" charset="0"/>
              </a:rPr>
              <a:t>iOS</a:t>
            </a:r>
          </a:p>
          <a:p>
            <a:pPr algn="l"/>
            <a:endParaRPr lang="en-US" dirty="0">
              <a:solidFill>
                <a:schemeClr val="bg1"/>
              </a:solidFill>
              <a:latin typeface="Product Sans" charset="0"/>
              <a:ea typeface="Product Sans" charset="0"/>
              <a:cs typeface="Product Sans" charset="0"/>
            </a:endParaRPr>
          </a:p>
          <a:p>
            <a:pPr algn="l"/>
            <a:r>
              <a:rPr lang="en-US" b="1" dirty="0" err="1">
                <a:solidFill>
                  <a:schemeClr val="bg1"/>
                </a:solidFill>
                <a:latin typeface="Product Sans" charset="0"/>
                <a:ea typeface="Product Sans" charset="0"/>
                <a:cs typeface="Product Sans" charset="0"/>
              </a:rPr>
              <a:t>Prototypers</a:t>
            </a:r>
            <a:r>
              <a:rPr lang="en-US" b="1" dirty="0">
                <a:solidFill>
                  <a:schemeClr val="bg1"/>
                </a:solidFill>
                <a:latin typeface="Product Sans" charset="0"/>
                <a:ea typeface="Product Sans" charset="0"/>
                <a:cs typeface="Product Sans" charset="0"/>
              </a:rPr>
              <a:t> </a:t>
            </a:r>
            <a:r>
              <a:rPr lang="en-US" dirty="0">
                <a:solidFill>
                  <a:schemeClr val="bg1"/>
                </a:solidFill>
                <a:latin typeface="Product Sans" charset="0"/>
                <a:ea typeface="Product Sans" charset="0"/>
                <a:cs typeface="Product Sans" charset="0"/>
              </a:rPr>
              <a:t>enjoy a high-fidelity and fast way to build working prototypes. </a:t>
            </a:r>
            <a:endParaRPr lang="en-US" dirty="0" smtClean="0">
              <a:solidFill>
                <a:schemeClr val="bg1"/>
              </a:solidFill>
              <a:latin typeface="Product Sans" charset="0"/>
              <a:ea typeface="Product Sans" charset="0"/>
              <a:cs typeface="Product Sans" charset="0"/>
            </a:endParaRPr>
          </a:p>
          <a:p>
            <a:pPr algn="l"/>
            <a:endParaRPr lang="en-US" dirty="0">
              <a:solidFill>
                <a:schemeClr val="bg1"/>
              </a:solidFill>
              <a:latin typeface="Product Sans" charset="0"/>
              <a:ea typeface="Product Sans" charset="0"/>
              <a:cs typeface="Product Sans" charset="0"/>
            </a:endParaRPr>
          </a:p>
          <a:p>
            <a:pPr algn="l"/>
            <a:r>
              <a:rPr lang="en-US" b="1" dirty="0">
                <a:solidFill>
                  <a:schemeClr val="bg1"/>
                </a:solidFill>
                <a:latin typeface="Product Sans" charset="0"/>
                <a:ea typeface="Product Sans" charset="0"/>
                <a:cs typeface="Product Sans" charset="0"/>
              </a:rPr>
              <a:t>Developers </a:t>
            </a:r>
            <a:r>
              <a:rPr lang="en-US" dirty="0">
                <a:solidFill>
                  <a:schemeClr val="bg1"/>
                </a:solidFill>
                <a:latin typeface="Product Sans" charset="0"/>
                <a:ea typeface="Product Sans" charset="0"/>
                <a:cs typeface="Product Sans" charset="0"/>
              </a:rPr>
              <a:t>benefit from fantastic developer tools, an easy-to-use language, a rich set of widgets and great IDE support. Flutter frees up valuable time for working on features and delightful experiences.</a:t>
            </a:r>
          </a:p>
          <a:p>
            <a:pPr algn="l"/>
            <a:r>
              <a:rPr lang="en-US" dirty="0">
                <a:solidFill>
                  <a:schemeClr val="bg1"/>
                </a:solidFill>
                <a:latin typeface="Product Sans" charset="0"/>
                <a:ea typeface="Product Sans" charset="0"/>
                <a:cs typeface="Product Sans" charset="0"/>
              </a:rPr>
              <a:t/>
            </a:r>
            <a:br>
              <a:rPr lang="en-US" dirty="0">
                <a:solidFill>
                  <a:schemeClr val="bg1"/>
                </a:solidFill>
                <a:latin typeface="Product Sans" charset="0"/>
                <a:ea typeface="Product Sans" charset="0"/>
                <a:cs typeface="Product Sans" charset="0"/>
              </a:rPr>
            </a:br>
            <a:endParaRPr lang="en-US" dirty="0">
              <a:solidFill>
                <a:schemeClr val="bg1"/>
              </a:solidFill>
              <a:latin typeface="Product Sans" charset="0"/>
              <a:ea typeface="Product Sans" charset="0"/>
              <a:cs typeface="Product Sans" charset="0"/>
            </a:endParaRPr>
          </a:p>
        </p:txBody>
      </p:sp>
    </p:spTree>
    <p:extLst>
      <p:ext uri="{BB962C8B-B14F-4D97-AF65-F5344CB8AC3E}">
        <p14:creationId xmlns:p14="http://schemas.microsoft.com/office/powerpoint/2010/main" val="7956454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508000" y="1466326"/>
            <a:ext cx="9144000" cy="2387600"/>
          </a:xfrm>
        </p:spPr>
        <p:txBody>
          <a:bodyPr>
            <a:normAutofit/>
          </a:bodyPr>
          <a:lstStyle/>
          <a:p>
            <a:pPr algn="l"/>
            <a:r>
              <a:rPr lang="en-US" sz="5400" b="1" smtClean="0">
                <a:solidFill>
                  <a:schemeClr val="bg1"/>
                </a:solidFill>
              </a:rPr>
              <a:t>What do you see here?</a:t>
            </a:r>
            <a:endParaRPr lang="en-US" sz="5400" b="1" dirty="0">
              <a:solidFill>
                <a:schemeClr val="bg1"/>
              </a:solidFill>
              <a:latin typeface="Product Sans" charset="0"/>
              <a:ea typeface="Product Sans" charset="0"/>
              <a:cs typeface="Product Sans" charset="0"/>
            </a:endParaRPr>
          </a:p>
        </p:txBody>
      </p:sp>
      <p:sp>
        <p:nvSpPr>
          <p:cNvPr id="3" name="Subtitle 2"/>
          <p:cNvSpPr>
            <a:spLocks noGrp="1"/>
          </p:cNvSpPr>
          <p:nvPr>
            <p:ph type="subTitle" idx="1"/>
          </p:nvPr>
        </p:nvSpPr>
        <p:spPr>
          <a:xfrm>
            <a:off x="508000" y="1944914"/>
            <a:ext cx="11879941" cy="4093029"/>
          </a:xfrm>
        </p:spPr>
        <p:txBody>
          <a:bodyPr>
            <a:normAutofit/>
          </a:bodyPr>
          <a:lstStyle/>
          <a:p>
            <a:pPr algn="l"/>
            <a:endParaRPr lang="en-US" dirty="0">
              <a:solidFill>
                <a:schemeClr val="bg1"/>
              </a:solidFill>
              <a:latin typeface="Product Sans" charset="0"/>
              <a:ea typeface="Product Sans" charset="0"/>
              <a:cs typeface="Product Sans" charset="0"/>
            </a:endParaRPr>
          </a:p>
        </p:txBody>
      </p:sp>
      <p:pic>
        <p:nvPicPr>
          <p:cNvPr id="1026" name="Picture 2" descr="https://lh4.googleusercontent.com/9O-OYMEujw_fOafsRodqUkrpntOHF2WfIkJ-bKM_4DaPPq4ZxAJIXqdDSt6Ki8K_qjpj571gprwtpeFpVouL5kI-UOhW4GBkk8x1Yt0He1ykCOBEiEYPxgaO4kogLUJxiUWZ1CJMoP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9735" y="399908"/>
            <a:ext cx="3801510" cy="6058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33032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445842" cy="7000785"/>
          </a:xfrm>
          <a:prstGeom prst="rect">
            <a:avLst/>
          </a:prstGeom>
        </p:spPr>
      </p:pic>
      <p:sp>
        <p:nvSpPr>
          <p:cNvPr id="2" name="Title 1"/>
          <p:cNvSpPr>
            <a:spLocks noGrp="1"/>
          </p:cNvSpPr>
          <p:nvPr>
            <p:ph type="ctrTitle"/>
          </p:nvPr>
        </p:nvSpPr>
        <p:spPr>
          <a:xfrm>
            <a:off x="541251" y="2306591"/>
            <a:ext cx="9144000" cy="2387600"/>
          </a:xfrm>
        </p:spPr>
        <p:txBody>
          <a:bodyPr>
            <a:noAutofit/>
          </a:bodyPr>
          <a:lstStyle/>
          <a:p>
            <a:pPr algn="l"/>
            <a:r>
              <a:rPr lang="en-US" sz="5400" b="1" dirty="0">
                <a:solidFill>
                  <a:schemeClr val="bg1"/>
                </a:solidFill>
              </a:rPr>
              <a:t>Diagram the Layout</a:t>
            </a:r>
            <a:r>
              <a:rPr lang="en-US" sz="3200" dirty="0">
                <a:solidFill>
                  <a:schemeClr val="bg1"/>
                </a:solidFill>
              </a:rPr>
              <a:t/>
            </a:r>
            <a:br>
              <a:rPr lang="en-US" sz="3200" dirty="0">
                <a:solidFill>
                  <a:schemeClr val="bg1"/>
                </a:solidFill>
              </a:rPr>
            </a:br>
            <a:r>
              <a:rPr lang="en-US" sz="3200" dirty="0">
                <a:solidFill>
                  <a:schemeClr val="bg1"/>
                </a:solidFill>
              </a:rPr>
              <a:t/>
            </a:r>
            <a:br>
              <a:rPr lang="en-US" sz="3200" dirty="0">
                <a:solidFill>
                  <a:schemeClr val="bg1"/>
                </a:solidFill>
              </a:rPr>
            </a:br>
            <a:r>
              <a:rPr lang="en-US" sz="2400" dirty="0" smtClean="0">
                <a:solidFill>
                  <a:schemeClr val="bg1"/>
                </a:solidFill>
              </a:rPr>
              <a:t>Look </a:t>
            </a:r>
            <a:r>
              <a:rPr lang="en-US" sz="2400" dirty="0">
                <a:solidFill>
                  <a:schemeClr val="bg1"/>
                </a:solidFill>
              </a:rPr>
              <a:t>for rows and columns</a:t>
            </a:r>
            <a:br>
              <a:rPr lang="en-US" sz="2400" dirty="0">
                <a:solidFill>
                  <a:schemeClr val="bg1"/>
                </a:solidFill>
              </a:rPr>
            </a:br>
            <a:r>
              <a:rPr lang="en-US" sz="2400" dirty="0" smtClean="0">
                <a:solidFill>
                  <a:schemeClr val="bg1"/>
                </a:solidFill>
              </a:rPr>
              <a:t>Is </a:t>
            </a:r>
            <a:r>
              <a:rPr lang="en-US" sz="2400" dirty="0">
                <a:solidFill>
                  <a:schemeClr val="bg1"/>
                </a:solidFill>
              </a:rPr>
              <a:t>there a grid?</a:t>
            </a:r>
            <a:br>
              <a:rPr lang="en-US" sz="2400" dirty="0">
                <a:solidFill>
                  <a:schemeClr val="bg1"/>
                </a:solidFill>
              </a:rPr>
            </a:br>
            <a:r>
              <a:rPr lang="en-US" sz="2400" dirty="0" smtClean="0">
                <a:solidFill>
                  <a:schemeClr val="bg1"/>
                </a:solidFill>
              </a:rPr>
              <a:t>Any </a:t>
            </a:r>
            <a:r>
              <a:rPr lang="en-US" sz="2400" dirty="0">
                <a:solidFill>
                  <a:schemeClr val="bg1"/>
                </a:solidFill>
              </a:rPr>
              <a:t>overlapping elements?</a:t>
            </a:r>
            <a:br>
              <a:rPr lang="en-US" sz="2400" dirty="0">
                <a:solidFill>
                  <a:schemeClr val="bg1"/>
                </a:solidFill>
              </a:rPr>
            </a:br>
            <a:r>
              <a:rPr lang="en-US" sz="2400" dirty="0" smtClean="0">
                <a:solidFill>
                  <a:schemeClr val="bg1"/>
                </a:solidFill>
              </a:rPr>
              <a:t>Do </a:t>
            </a:r>
            <a:r>
              <a:rPr lang="en-US" sz="2400" dirty="0">
                <a:solidFill>
                  <a:schemeClr val="bg1"/>
                </a:solidFill>
              </a:rPr>
              <a:t>we need tabs?</a:t>
            </a:r>
            <a:br>
              <a:rPr lang="en-US" sz="2400" dirty="0">
                <a:solidFill>
                  <a:schemeClr val="bg1"/>
                </a:solidFill>
              </a:rPr>
            </a:br>
            <a:r>
              <a:rPr lang="en-US" sz="2400" dirty="0" smtClean="0">
                <a:solidFill>
                  <a:schemeClr val="bg1"/>
                </a:solidFill>
              </a:rPr>
              <a:t>Padding</a:t>
            </a:r>
            <a:r>
              <a:rPr lang="en-US" sz="2400" dirty="0">
                <a:solidFill>
                  <a:schemeClr val="bg1"/>
                </a:solidFill>
              </a:rPr>
              <a:t>, alignment or borders needed?</a:t>
            </a:r>
          </a:p>
        </p:txBody>
      </p:sp>
      <p:pic>
        <p:nvPicPr>
          <p:cNvPr id="2052" name="Picture 4" descr="https://lh6.googleusercontent.com/zVGZp9ws7esgeRs0AXm1ODMqggfXMNjkC4g6d2f0qDQXim-4eCLx4uKwKNxPmdyUlZpoBUd1Uo93k1nsaJy0cwsFV27qndgipx4hfrpXmLcTGbw_HJ-yTKjB5_2QKnRmxOcD_8i_D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3097" y="832108"/>
            <a:ext cx="3840478" cy="5336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0750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445842" cy="7000785"/>
          </a:xfrm>
          <a:prstGeom prst="rect">
            <a:avLst/>
          </a:prstGeom>
        </p:spPr>
      </p:pic>
      <p:sp>
        <p:nvSpPr>
          <p:cNvPr id="2" name="Title 1"/>
          <p:cNvSpPr>
            <a:spLocks noGrp="1"/>
          </p:cNvSpPr>
          <p:nvPr>
            <p:ph type="ctrTitle"/>
          </p:nvPr>
        </p:nvSpPr>
        <p:spPr>
          <a:xfrm>
            <a:off x="266008" y="-802369"/>
            <a:ext cx="9144000" cy="2387600"/>
          </a:xfrm>
        </p:spPr>
        <p:txBody>
          <a:bodyPr>
            <a:noAutofit/>
          </a:bodyPr>
          <a:lstStyle/>
          <a:p>
            <a:pPr algn="l"/>
            <a:r>
              <a:rPr lang="en-US" sz="5400" b="1" dirty="0" smtClean="0">
                <a:solidFill>
                  <a:schemeClr val="bg1"/>
                </a:solidFill>
              </a:rPr>
              <a:t>HTML/CSS Analogs </a:t>
            </a:r>
            <a:r>
              <a:rPr lang="en-US" sz="5400" b="1" smtClean="0">
                <a:solidFill>
                  <a:schemeClr val="bg1"/>
                </a:solidFill>
              </a:rPr>
              <a:t>for Flutter</a:t>
            </a:r>
            <a:endParaRPr lang="en-US" sz="2400" dirty="0">
              <a:solidFill>
                <a:schemeClr val="bg1"/>
              </a:solidFill>
            </a:endParaRPr>
          </a:p>
        </p:txBody>
      </p:sp>
      <p:sp>
        <p:nvSpPr>
          <p:cNvPr id="3" name="TextBox 2"/>
          <p:cNvSpPr txBox="1"/>
          <p:nvPr/>
        </p:nvSpPr>
        <p:spPr>
          <a:xfrm>
            <a:off x="565265" y="1961804"/>
            <a:ext cx="5835535" cy="3693319"/>
          </a:xfrm>
          <a:prstGeom prst="rect">
            <a:avLst/>
          </a:prstGeom>
          <a:noFill/>
        </p:spPr>
        <p:txBody>
          <a:bodyPr wrap="square" rtlCol="0">
            <a:spAutoFit/>
          </a:bodyPr>
          <a:lstStyle/>
          <a:p>
            <a:r>
              <a:rPr lang="de-DE" b="1" dirty="0">
                <a:solidFill>
                  <a:schemeClr val="bg1"/>
                </a:solidFill>
                <a:latin typeface="Product Sans" charset="0"/>
                <a:ea typeface="Product Sans" charset="0"/>
                <a:cs typeface="Product Sans" charset="0"/>
              </a:rPr>
              <a:t>&lt;div </a:t>
            </a:r>
            <a:r>
              <a:rPr lang="de-DE" b="1" dirty="0" err="1">
                <a:solidFill>
                  <a:schemeClr val="bg1"/>
                </a:solidFill>
                <a:latin typeface="Product Sans" charset="0"/>
                <a:ea typeface="Product Sans" charset="0"/>
                <a:cs typeface="Product Sans" charset="0"/>
              </a:rPr>
              <a:t>class</a:t>
            </a:r>
            <a:r>
              <a:rPr lang="de-DE" b="1" dirty="0">
                <a:solidFill>
                  <a:schemeClr val="bg1"/>
                </a:solidFill>
                <a:latin typeface="Product Sans" charset="0"/>
                <a:ea typeface="Product Sans" charset="0"/>
                <a:cs typeface="Product Sans" charset="0"/>
              </a:rPr>
              <a:t>="</a:t>
            </a:r>
            <a:r>
              <a:rPr lang="de-DE" b="1" dirty="0" err="1">
                <a:solidFill>
                  <a:schemeClr val="bg1"/>
                </a:solidFill>
                <a:latin typeface="Product Sans" charset="0"/>
                <a:ea typeface="Product Sans" charset="0"/>
                <a:cs typeface="Product Sans" charset="0"/>
              </a:rPr>
              <a:t>greybox</a:t>
            </a:r>
            <a:r>
              <a:rPr lang="de-DE" b="1" dirty="0">
                <a:solidFill>
                  <a:schemeClr val="bg1"/>
                </a:solidFill>
                <a:latin typeface="Product Sans" charset="0"/>
                <a:ea typeface="Product Sans" charset="0"/>
                <a:cs typeface="Product Sans" charset="0"/>
              </a:rPr>
              <a:t>"&gt;</a:t>
            </a:r>
            <a:br>
              <a:rPr lang="de-DE" b="1" dirty="0">
                <a:solidFill>
                  <a:schemeClr val="bg1"/>
                </a:solidFill>
                <a:latin typeface="Product Sans" charset="0"/>
                <a:ea typeface="Product Sans" charset="0"/>
                <a:cs typeface="Product Sans" charset="0"/>
              </a:rPr>
            </a:br>
            <a:r>
              <a:rPr lang="de-DE" b="1" dirty="0">
                <a:solidFill>
                  <a:schemeClr val="bg1"/>
                </a:solidFill>
                <a:latin typeface="Product Sans" charset="0"/>
                <a:ea typeface="Product Sans" charset="0"/>
                <a:cs typeface="Product Sans" charset="0"/>
              </a:rPr>
              <a:t>   </a:t>
            </a:r>
            <a:r>
              <a:rPr lang="de-DE" b="1" dirty="0" err="1">
                <a:solidFill>
                  <a:schemeClr val="bg1"/>
                </a:solidFill>
                <a:latin typeface="Product Sans" charset="0"/>
                <a:ea typeface="Product Sans" charset="0"/>
                <a:cs typeface="Product Sans" charset="0"/>
              </a:rPr>
              <a:t>Lorem</a:t>
            </a:r>
            <a:r>
              <a:rPr lang="de-DE" b="1" dirty="0">
                <a:solidFill>
                  <a:schemeClr val="bg1"/>
                </a:solidFill>
                <a:latin typeface="Product Sans" charset="0"/>
                <a:ea typeface="Product Sans" charset="0"/>
                <a:cs typeface="Product Sans" charset="0"/>
              </a:rPr>
              <a:t> </a:t>
            </a:r>
            <a:r>
              <a:rPr lang="de-DE" b="1" dirty="0" err="1">
                <a:solidFill>
                  <a:schemeClr val="bg1"/>
                </a:solidFill>
                <a:latin typeface="Product Sans" charset="0"/>
                <a:ea typeface="Product Sans" charset="0"/>
                <a:cs typeface="Product Sans" charset="0"/>
              </a:rPr>
              <a:t>ipsum</a:t>
            </a:r>
            <a:r>
              <a:rPr lang="de-DE" b="1" dirty="0">
                <a:solidFill>
                  <a:schemeClr val="bg1"/>
                </a:solidFill>
                <a:latin typeface="Product Sans" charset="0"/>
                <a:ea typeface="Product Sans" charset="0"/>
                <a:cs typeface="Product Sans" charset="0"/>
              </a:rPr>
              <a:t/>
            </a:r>
            <a:br>
              <a:rPr lang="de-DE" b="1" dirty="0">
                <a:solidFill>
                  <a:schemeClr val="bg1"/>
                </a:solidFill>
                <a:latin typeface="Product Sans" charset="0"/>
                <a:ea typeface="Product Sans" charset="0"/>
                <a:cs typeface="Product Sans" charset="0"/>
              </a:rPr>
            </a:br>
            <a:r>
              <a:rPr lang="de-DE" b="1" dirty="0">
                <a:solidFill>
                  <a:schemeClr val="bg1"/>
                </a:solidFill>
                <a:latin typeface="Product Sans" charset="0"/>
                <a:ea typeface="Product Sans" charset="0"/>
                <a:cs typeface="Product Sans" charset="0"/>
              </a:rPr>
              <a:t>&lt;/div&gt;</a:t>
            </a:r>
            <a:br>
              <a:rPr lang="de-DE" b="1" dirty="0">
                <a:solidFill>
                  <a:schemeClr val="bg1"/>
                </a:solidFill>
                <a:latin typeface="Product Sans" charset="0"/>
                <a:ea typeface="Product Sans" charset="0"/>
                <a:cs typeface="Product Sans" charset="0"/>
              </a:rPr>
            </a:br>
            <a:r>
              <a:rPr lang="de-DE" b="1" dirty="0">
                <a:solidFill>
                  <a:schemeClr val="bg1"/>
                </a:solidFill>
                <a:latin typeface="Product Sans" charset="0"/>
                <a:ea typeface="Product Sans" charset="0"/>
                <a:cs typeface="Product Sans" charset="0"/>
              </a:rPr>
              <a:t/>
            </a:r>
            <a:br>
              <a:rPr lang="de-DE" b="1" dirty="0">
                <a:solidFill>
                  <a:schemeClr val="bg1"/>
                </a:solidFill>
                <a:latin typeface="Product Sans" charset="0"/>
                <a:ea typeface="Product Sans" charset="0"/>
                <a:cs typeface="Product Sans" charset="0"/>
              </a:rPr>
            </a:br>
            <a:endParaRPr lang="de-DE" b="1" dirty="0">
              <a:solidFill>
                <a:schemeClr val="bg1"/>
              </a:solidFill>
              <a:latin typeface="Product Sans" charset="0"/>
              <a:ea typeface="Product Sans" charset="0"/>
              <a:cs typeface="Product Sans" charset="0"/>
            </a:endParaRPr>
          </a:p>
          <a:p>
            <a:r>
              <a:rPr lang="de-DE" b="1" dirty="0">
                <a:solidFill>
                  <a:schemeClr val="bg1"/>
                </a:solidFill>
                <a:latin typeface="Product Sans" charset="0"/>
                <a:ea typeface="Product Sans" charset="0"/>
                <a:cs typeface="Product Sans" charset="0"/>
              </a:rPr>
              <a:t>.</a:t>
            </a:r>
            <a:r>
              <a:rPr lang="de-DE" b="1" dirty="0" err="1">
                <a:solidFill>
                  <a:schemeClr val="bg1"/>
                </a:solidFill>
                <a:latin typeface="Product Sans" charset="0"/>
                <a:ea typeface="Product Sans" charset="0"/>
                <a:cs typeface="Product Sans" charset="0"/>
              </a:rPr>
              <a:t>greybox</a:t>
            </a:r>
            <a:r>
              <a:rPr lang="de-DE" b="1" dirty="0">
                <a:solidFill>
                  <a:schemeClr val="bg1"/>
                </a:solidFill>
                <a:latin typeface="Product Sans" charset="0"/>
                <a:ea typeface="Product Sans" charset="0"/>
                <a:cs typeface="Product Sans" charset="0"/>
              </a:rPr>
              <a:t> {</a:t>
            </a:r>
            <a:br>
              <a:rPr lang="de-DE" b="1" dirty="0">
                <a:solidFill>
                  <a:schemeClr val="bg1"/>
                </a:solidFill>
                <a:latin typeface="Product Sans" charset="0"/>
                <a:ea typeface="Product Sans" charset="0"/>
                <a:cs typeface="Product Sans" charset="0"/>
              </a:rPr>
            </a:br>
            <a:r>
              <a:rPr lang="de-DE" b="1" dirty="0">
                <a:solidFill>
                  <a:schemeClr val="bg1"/>
                </a:solidFill>
                <a:latin typeface="Product Sans" charset="0"/>
                <a:ea typeface="Product Sans" charset="0"/>
                <a:cs typeface="Product Sans" charset="0"/>
              </a:rPr>
              <a:t>     background-color: #e0e0e0; /* </a:t>
            </a:r>
            <a:r>
              <a:rPr lang="de-DE" b="1" dirty="0" err="1">
                <a:solidFill>
                  <a:schemeClr val="bg1"/>
                </a:solidFill>
                <a:latin typeface="Product Sans" charset="0"/>
                <a:ea typeface="Product Sans" charset="0"/>
                <a:cs typeface="Product Sans" charset="0"/>
              </a:rPr>
              <a:t>grey</a:t>
            </a:r>
            <a:r>
              <a:rPr lang="de-DE" b="1" dirty="0">
                <a:solidFill>
                  <a:schemeClr val="bg1"/>
                </a:solidFill>
                <a:latin typeface="Product Sans" charset="0"/>
                <a:ea typeface="Product Sans" charset="0"/>
                <a:cs typeface="Product Sans" charset="0"/>
              </a:rPr>
              <a:t> 300 */</a:t>
            </a:r>
            <a:br>
              <a:rPr lang="de-DE" b="1" dirty="0">
                <a:solidFill>
                  <a:schemeClr val="bg1"/>
                </a:solidFill>
                <a:latin typeface="Product Sans" charset="0"/>
                <a:ea typeface="Product Sans" charset="0"/>
                <a:cs typeface="Product Sans" charset="0"/>
              </a:rPr>
            </a:br>
            <a:r>
              <a:rPr lang="de-DE" b="1" dirty="0">
                <a:solidFill>
                  <a:schemeClr val="bg1"/>
                </a:solidFill>
                <a:latin typeface="Product Sans" charset="0"/>
                <a:ea typeface="Product Sans" charset="0"/>
                <a:cs typeface="Product Sans" charset="0"/>
              </a:rPr>
              <a:t>     </a:t>
            </a:r>
            <a:r>
              <a:rPr lang="de-DE" b="1" dirty="0" err="1">
                <a:solidFill>
                  <a:schemeClr val="bg1"/>
                </a:solidFill>
                <a:latin typeface="Product Sans" charset="0"/>
                <a:ea typeface="Product Sans" charset="0"/>
                <a:cs typeface="Product Sans" charset="0"/>
              </a:rPr>
              <a:t>width</a:t>
            </a:r>
            <a:r>
              <a:rPr lang="de-DE" b="1" dirty="0">
                <a:solidFill>
                  <a:schemeClr val="bg1"/>
                </a:solidFill>
                <a:latin typeface="Product Sans" charset="0"/>
                <a:ea typeface="Product Sans" charset="0"/>
                <a:cs typeface="Product Sans" charset="0"/>
              </a:rPr>
              <a:t>: 320px;</a:t>
            </a:r>
            <a:br>
              <a:rPr lang="de-DE" b="1" dirty="0">
                <a:solidFill>
                  <a:schemeClr val="bg1"/>
                </a:solidFill>
                <a:latin typeface="Product Sans" charset="0"/>
                <a:ea typeface="Product Sans" charset="0"/>
                <a:cs typeface="Product Sans" charset="0"/>
              </a:rPr>
            </a:br>
            <a:r>
              <a:rPr lang="de-DE" b="1" dirty="0">
                <a:solidFill>
                  <a:schemeClr val="bg1"/>
                </a:solidFill>
                <a:latin typeface="Product Sans" charset="0"/>
                <a:ea typeface="Product Sans" charset="0"/>
                <a:cs typeface="Product Sans" charset="0"/>
              </a:rPr>
              <a:t>     </a:t>
            </a:r>
            <a:r>
              <a:rPr lang="de-DE" b="1" dirty="0" err="1">
                <a:solidFill>
                  <a:schemeClr val="bg1"/>
                </a:solidFill>
                <a:latin typeface="Product Sans" charset="0"/>
                <a:ea typeface="Product Sans" charset="0"/>
                <a:cs typeface="Product Sans" charset="0"/>
              </a:rPr>
              <a:t>height</a:t>
            </a:r>
            <a:r>
              <a:rPr lang="de-DE" b="1" dirty="0">
                <a:solidFill>
                  <a:schemeClr val="bg1"/>
                </a:solidFill>
                <a:latin typeface="Product Sans" charset="0"/>
                <a:ea typeface="Product Sans" charset="0"/>
                <a:cs typeface="Product Sans" charset="0"/>
              </a:rPr>
              <a:t>: 240px;</a:t>
            </a:r>
            <a:br>
              <a:rPr lang="de-DE" b="1" dirty="0">
                <a:solidFill>
                  <a:schemeClr val="bg1"/>
                </a:solidFill>
                <a:latin typeface="Product Sans" charset="0"/>
                <a:ea typeface="Product Sans" charset="0"/>
                <a:cs typeface="Product Sans" charset="0"/>
              </a:rPr>
            </a:br>
            <a:r>
              <a:rPr lang="de-DE" b="1" dirty="0">
                <a:solidFill>
                  <a:schemeClr val="bg1"/>
                </a:solidFill>
                <a:latin typeface="Product Sans" charset="0"/>
                <a:ea typeface="Product Sans" charset="0"/>
                <a:cs typeface="Product Sans" charset="0"/>
              </a:rPr>
              <a:t>     </a:t>
            </a:r>
            <a:r>
              <a:rPr lang="de-DE" b="1" dirty="0" err="1">
                <a:solidFill>
                  <a:schemeClr val="bg1"/>
                </a:solidFill>
                <a:latin typeface="Product Sans" charset="0"/>
                <a:ea typeface="Product Sans" charset="0"/>
                <a:cs typeface="Product Sans" charset="0"/>
              </a:rPr>
              <a:t>font</a:t>
            </a:r>
            <a:r>
              <a:rPr lang="de-DE" b="1" dirty="0">
                <a:solidFill>
                  <a:schemeClr val="bg1"/>
                </a:solidFill>
                <a:latin typeface="Product Sans" charset="0"/>
                <a:ea typeface="Product Sans" charset="0"/>
                <a:cs typeface="Product Sans" charset="0"/>
              </a:rPr>
              <a:t>: 900 24px Georgia;</a:t>
            </a:r>
            <a:br>
              <a:rPr lang="de-DE" b="1" dirty="0">
                <a:solidFill>
                  <a:schemeClr val="bg1"/>
                </a:solidFill>
                <a:latin typeface="Product Sans" charset="0"/>
                <a:ea typeface="Product Sans" charset="0"/>
                <a:cs typeface="Product Sans" charset="0"/>
              </a:rPr>
            </a:br>
            <a:r>
              <a:rPr lang="de-DE" b="1" dirty="0">
                <a:solidFill>
                  <a:schemeClr val="bg1"/>
                </a:solidFill>
                <a:latin typeface="Product Sans" charset="0"/>
                <a:ea typeface="Product Sans" charset="0"/>
                <a:cs typeface="Product Sans" charset="0"/>
              </a:rPr>
              <a:t>   }</a:t>
            </a:r>
          </a:p>
          <a:p>
            <a:r>
              <a:rPr lang="de-DE" b="1" dirty="0">
                <a:solidFill>
                  <a:schemeClr val="bg1"/>
                </a:solidFill>
                <a:latin typeface="Product Sans" charset="0"/>
                <a:ea typeface="Product Sans" charset="0"/>
                <a:cs typeface="Product Sans" charset="0"/>
              </a:rPr>
              <a:t/>
            </a:r>
            <a:br>
              <a:rPr lang="de-DE" b="1" dirty="0">
                <a:solidFill>
                  <a:schemeClr val="bg1"/>
                </a:solidFill>
                <a:latin typeface="Product Sans" charset="0"/>
                <a:ea typeface="Product Sans" charset="0"/>
                <a:cs typeface="Product Sans" charset="0"/>
              </a:rPr>
            </a:br>
            <a:endParaRPr lang="en-US" b="1" dirty="0">
              <a:solidFill>
                <a:schemeClr val="bg1"/>
              </a:solidFill>
              <a:latin typeface="Product Sans" charset="0"/>
              <a:ea typeface="Product Sans" charset="0"/>
              <a:cs typeface="Product Sans" charset="0"/>
            </a:endParaRPr>
          </a:p>
        </p:txBody>
      </p:sp>
      <p:sp>
        <p:nvSpPr>
          <p:cNvPr id="6" name="TextBox 5"/>
          <p:cNvSpPr txBox="1"/>
          <p:nvPr/>
        </p:nvSpPr>
        <p:spPr>
          <a:xfrm>
            <a:off x="6715062" y="1961804"/>
            <a:ext cx="5835535" cy="4708981"/>
          </a:xfrm>
          <a:prstGeom prst="rect">
            <a:avLst/>
          </a:prstGeom>
          <a:noFill/>
        </p:spPr>
        <p:txBody>
          <a:bodyPr wrap="square" rtlCol="0">
            <a:spAutoFit/>
          </a:bodyPr>
          <a:lstStyle/>
          <a:p>
            <a:r>
              <a:rPr lang="en-US" sz="2000" dirty="0" err="1">
                <a:solidFill>
                  <a:schemeClr val="bg1"/>
                </a:solidFill>
                <a:latin typeface="Product Sans" charset="0"/>
                <a:ea typeface="Product Sans" charset="0"/>
                <a:cs typeface="Product Sans" charset="0"/>
              </a:rPr>
              <a:t>var</a:t>
            </a:r>
            <a:r>
              <a:rPr lang="en-US" sz="2000" dirty="0">
                <a:solidFill>
                  <a:schemeClr val="bg1"/>
                </a:solidFill>
                <a:latin typeface="Product Sans" charset="0"/>
                <a:ea typeface="Product Sans" charset="0"/>
                <a:cs typeface="Product Sans" charset="0"/>
              </a:rPr>
              <a:t> container = new Container( // grey box</a:t>
            </a:r>
            <a:br>
              <a:rPr lang="en-US" sz="2000" dirty="0">
                <a:solidFill>
                  <a:schemeClr val="bg1"/>
                </a:solidFill>
                <a:latin typeface="Product Sans" charset="0"/>
                <a:ea typeface="Product Sans" charset="0"/>
                <a:cs typeface="Product Sans" charset="0"/>
              </a:rPr>
            </a:br>
            <a:r>
              <a:rPr lang="en-US" sz="2000" dirty="0">
                <a:solidFill>
                  <a:schemeClr val="bg1"/>
                </a:solidFill>
                <a:latin typeface="Product Sans" charset="0"/>
                <a:ea typeface="Product Sans" charset="0"/>
                <a:cs typeface="Product Sans" charset="0"/>
              </a:rPr>
              <a:t> child: new Text(</a:t>
            </a:r>
            <a:br>
              <a:rPr lang="en-US" sz="2000" dirty="0">
                <a:solidFill>
                  <a:schemeClr val="bg1"/>
                </a:solidFill>
                <a:latin typeface="Product Sans" charset="0"/>
                <a:ea typeface="Product Sans" charset="0"/>
                <a:cs typeface="Product Sans" charset="0"/>
              </a:rPr>
            </a:br>
            <a:r>
              <a:rPr lang="en-US" sz="2000" dirty="0">
                <a:solidFill>
                  <a:schemeClr val="bg1"/>
                </a:solidFill>
                <a:latin typeface="Product Sans" charset="0"/>
                <a:ea typeface="Product Sans" charset="0"/>
                <a:cs typeface="Product Sans" charset="0"/>
              </a:rPr>
              <a:t>   "</a:t>
            </a:r>
            <a:r>
              <a:rPr lang="en-US" sz="2000" dirty="0" err="1">
                <a:solidFill>
                  <a:schemeClr val="bg1"/>
                </a:solidFill>
                <a:latin typeface="Product Sans" charset="0"/>
                <a:ea typeface="Product Sans" charset="0"/>
                <a:cs typeface="Product Sans" charset="0"/>
              </a:rPr>
              <a:t>Lorem</a:t>
            </a:r>
            <a:r>
              <a:rPr lang="en-US" sz="2000" dirty="0">
                <a:solidFill>
                  <a:schemeClr val="bg1"/>
                </a:solidFill>
                <a:latin typeface="Product Sans" charset="0"/>
                <a:ea typeface="Product Sans" charset="0"/>
                <a:cs typeface="Product Sans" charset="0"/>
              </a:rPr>
              <a:t> </a:t>
            </a:r>
            <a:r>
              <a:rPr lang="en-US" sz="2000" dirty="0" err="1">
                <a:solidFill>
                  <a:schemeClr val="bg1"/>
                </a:solidFill>
                <a:latin typeface="Product Sans" charset="0"/>
                <a:ea typeface="Product Sans" charset="0"/>
                <a:cs typeface="Product Sans" charset="0"/>
              </a:rPr>
              <a:t>ipsum</a:t>
            </a:r>
            <a:r>
              <a:rPr lang="en-US" sz="2000" dirty="0">
                <a:solidFill>
                  <a:schemeClr val="bg1"/>
                </a:solidFill>
                <a:latin typeface="Product Sans" charset="0"/>
                <a:ea typeface="Product Sans" charset="0"/>
                <a:cs typeface="Product Sans" charset="0"/>
              </a:rPr>
              <a:t>",</a:t>
            </a:r>
            <a:br>
              <a:rPr lang="en-US" sz="2000" dirty="0">
                <a:solidFill>
                  <a:schemeClr val="bg1"/>
                </a:solidFill>
                <a:latin typeface="Product Sans" charset="0"/>
                <a:ea typeface="Product Sans" charset="0"/>
                <a:cs typeface="Product Sans" charset="0"/>
              </a:rPr>
            </a:br>
            <a:r>
              <a:rPr lang="en-US" sz="2000" dirty="0">
                <a:solidFill>
                  <a:schemeClr val="bg1"/>
                </a:solidFill>
                <a:latin typeface="Product Sans" charset="0"/>
                <a:ea typeface="Product Sans" charset="0"/>
                <a:cs typeface="Product Sans" charset="0"/>
              </a:rPr>
              <a:t>   style: new </a:t>
            </a:r>
            <a:r>
              <a:rPr lang="en-US" sz="2000" dirty="0" err="1">
                <a:solidFill>
                  <a:schemeClr val="bg1"/>
                </a:solidFill>
                <a:latin typeface="Product Sans" charset="0"/>
                <a:ea typeface="Product Sans" charset="0"/>
                <a:cs typeface="Product Sans" charset="0"/>
              </a:rPr>
              <a:t>TextStyle</a:t>
            </a:r>
            <a:r>
              <a:rPr lang="en-US" sz="2000" dirty="0">
                <a:solidFill>
                  <a:schemeClr val="bg1"/>
                </a:solidFill>
                <a:latin typeface="Product Sans" charset="0"/>
                <a:ea typeface="Product Sans" charset="0"/>
                <a:cs typeface="Product Sans" charset="0"/>
              </a:rPr>
              <a:t>(</a:t>
            </a:r>
            <a:br>
              <a:rPr lang="en-US" sz="2000" dirty="0">
                <a:solidFill>
                  <a:schemeClr val="bg1"/>
                </a:solidFill>
                <a:latin typeface="Product Sans" charset="0"/>
                <a:ea typeface="Product Sans" charset="0"/>
                <a:cs typeface="Product Sans" charset="0"/>
              </a:rPr>
            </a:br>
            <a:r>
              <a:rPr lang="en-US" sz="2000" dirty="0">
                <a:solidFill>
                  <a:schemeClr val="bg1"/>
                </a:solidFill>
                <a:latin typeface="Product Sans" charset="0"/>
                <a:ea typeface="Product Sans" charset="0"/>
                <a:cs typeface="Product Sans" charset="0"/>
              </a:rPr>
              <a:t>     </a:t>
            </a:r>
            <a:r>
              <a:rPr lang="en-US" sz="2000" dirty="0" err="1">
                <a:solidFill>
                  <a:schemeClr val="bg1"/>
                </a:solidFill>
                <a:latin typeface="Product Sans" charset="0"/>
                <a:ea typeface="Product Sans" charset="0"/>
                <a:cs typeface="Product Sans" charset="0"/>
              </a:rPr>
              <a:t>fontSize</a:t>
            </a:r>
            <a:r>
              <a:rPr lang="en-US" sz="2000" dirty="0">
                <a:solidFill>
                  <a:schemeClr val="bg1"/>
                </a:solidFill>
                <a:latin typeface="Product Sans" charset="0"/>
                <a:ea typeface="Product Sans" charset="0"/>
                <a:cs typeface="Product Sans" charset="0"/>
              </a:rPr>
              <a:t>: 24.0</a:t>
            </a:r>
            <a:br>
              <a:rPr lang="en-US" sz="2000" dirty="0">
                <a:solidFill>
                  <a:schemeClr val="bg1"/>
                </a:solidFill>
                <a:latin typeface="Product Sans" charset="0"/>
                <a:ea typeface="Product Sans" charset="0"/>
                <a:cs typeface="Product Sans" charset="0"/>
              </a:rPr>
            </a:br>
            <a:r>
              <a:rPr lang="en-US" sz="2000" dirty="0">
                <a:solidFill>
                  <a:schemeClr val="bg1"/>
                </a:solidFill>
                <a:latin typeface="Product Sans" charset="0"/>
                <a:ea typeface="Product Sans" charset="0"/>
                <a:cs typeface="Product Sans" charset="0"/>
              </a:rPr>
              <a:t>     </a:t>
            </a:r>
            <a:r>
              <a:rPr lang="en-US" sz="2000" dirty="0" err="1">
                <a:solidFill>
                  <a:schemeClr val="bg1"/>
                </a:solidFill>
                <a:latin typeface="Product Sans" charset="0"/>
                <a:ea typeface="Product Sans" charset="0"/>
                <a:cs typeface="Product Sans" charset="0"/>
              </a:rPr>
              <a:t>fontWeight</a:t>
            </a:r>
            <a:r>
              <a:rPr lang="en-US" sz="2000" dirty="0">
                <a:solidFill>
                  <a:schemeClr val="bg1"/>
                </a:solidFill>
                <a:latin typeface="Product Sans" charset="0"/>
                <a:ea typeface="Product Sans" charset="0"/>
                <a:cs typeface="Product Sans" charset="0"/>
              </a:rPr>
              <a:t>: FontWeight.w900,</a:t>
            </a:r>
            <a:br>
              <a:rPr lang="en-US" sz="2000" dirty="0">
                <a:solidFill>
                  <a:schemeClr val="bg1"/>
                </a:solidFill>
                <a:latin typeface="Product Sans" charset="0"/>
                <a:ea typeface="Product Sans" charset="0"/>
                <a:cs typeface="Product Sans" charset="0"/>
              </a:rPr>
            </a:br>
            <a:r>
              <a:rPr lang="en-US" sz="2000" dirty="0">
                <a:solidFill>
                  <a:schemeClr val="bg1"/>
                </a:solidFill>
                <a:latin typeface="Product Sans" charset="0"/>
                <a:ea typeface="Product Sans" charset="0"/>
                <a:cs typeface="Product Sans" charset="0"/>
              </a:rPr>
              <a:t>     </a:t>
            </a:r>
            <a:r>
              <a:rPr lang="en-US" sz="2000" dirty="0" err="1">
                <a:solidFill>
                  <a:schemeClr val="bg1"/>
                </a:solidFill>
                <a:latin typeface="Product Sans" charset="0"/>
                <a:ea typeface="Product Sans" charset="0"/>
                <a:cs typeface="Product Sans" charset="0"/>
              </a:rPr>
              <a:t>fontFamily</a:t>
            </a:r>
            <a:r>
              <a:rPr lang="en-US" sz="2000" dirty="0">
                <a:solidFill>
                  <a:schemeClr val="bg1"/>
                </a:solidFill>
                <a:latin typeface="Product Sans" charset="0"/>
                <a:ea typeface="Product Sans" charset="0"/>
                <a:cs typeface="Product Sans" charset="0"/>
              </a:rPr>
              <a:t>: "Georgia",</a:t>
            </a:r>
            <a:br>
              <a:rPr lang="en-US" sz="2000" dirty="0">
                <a:solidFill>
                  <a:schemeClr val="bg1"/>
                </a:solidFill>
                <a:latin typeface="Product Sans" charset="0"/>
                <a:ea typeface="Product Sans" charset="0"/>
                <a:cs typeface="Product Sans" charset="0"/>
              </a:rPr>
            </a:br>
            <a:r>
              <a:rPr lang="en-US" sz="2000" dirty="0">
                <a:solidFill>
                  <a:schemeClr val="bg1"/>
                </a:solidFill>
                <a:latin typeface="Product Sans" charset="0"/>
                <a:ea typeface="Product Sans" charset="0"/>
                <a:cs typeface="Product Sans" charset="0"/>
              </a:rPr>
              <a:t>   ),</a:t>
            </a:r>
            <a:br>
              <a:rPr lang="en-US" sz="2000" dirty="0">
                <a:solidFill>
                  <a:schemeClr val="bg1"/>
                </a:solidFill>
                <a:latin typeface="Product Sans" charset="0"/>
                <a:ea typeface="Product Sans" charset="0"/>
                <a:cs typeface="Product Sans" charset="0"/>
              </a:rPr>
            </a:br>
            <a:r>
              <a:rPr lang="en-US" sz="2000" dirty="0">
                <a:solidFill>
                  <a:schemeClr val="bg1"/>
                </a:solidFill>
                <a:latin typeface="Product Sans" charset="0"/>
                <a:ea typeface="Product Sans" charset="0"/>
                <a:cs typeface="Product Sans" charset="0"/>
              </a:rPr>
              <a:t> ),</a:t>
            </a:r>
            <a:br>
              <a:rPr lang="en-US" sz="2000" dirty="0">
                <a:solidFill>
                  <a:schemeClr val="bg1"/>
                </a:solidFill>
                <a:latin typeface="Product Sans" charset="0"/>
                <a:ea typeface="Product Sans" charset="0"/>
                <a:cs typeface="Product Sans" charset="0"/>
              </a:rPr>
            </a:br>
            <a:r>
              <a:rPr lang="en-US" sz="2000" dirty="0">
                <a:solidFill>
                  <a:schemeClr val="bg1"/>
                </a:solidFill>
                <a:latin typeface="Product Sans" charset="0"/>
                <a:ea typeface="Product Sans" charset="0"/>
                <a:cs typeface="Product Sans" charset="0"/>
              </a:rPr>
              <a:t> width: 320.0,</a:t>
            </a:r>
            <a:br>
              <a:rPr lang="en-US" sz="2000" dirty="0">
                <a:solidFill>
                  <a:schemeClr val="bg1"/>
                </a:solidFill>
                <a:latin typeface="Product Sans" charset="0"/>
                <a:ea typeface="Product Sans" charset="0"/>
                <a:cs typeface="Product Sans" charset="0"/>
              </a:rPr>
            </a:br>
            <a:r>
              <a:rPr lang="en-US" sz="2000" dirty="0">
                <a:solidFill>
                  <a:schemeClr val="bg1"/>
                </a:solidFill>
                <a:latin typeface="Product Sans" charset="0"/>
                <a:ea typeface="Product Sans" charset="0"/>
                <a:cs typeface="Product Sans" charset="0"/>
              </a:rPr>
              <a:t> height: 240.0,</a:t>
            </a:r>
            <a:br>
              <a:rPr lang="en-US" sz="2000" dirty="0">
                <a:solidFill>
                  <a:schemeClr val="bg1"/>
                </a:solidFill>
                <a:latin typeface="Product Sans" charset="0"/>
                <a:ea typeface="Product Sans" charset="0"/>
                <a:cs typeface="Product Sans" charset="0"/>
              </a:rPr>
            </a:br>
            <a:r>
              <a:rPr lang="en-US" sz="2000" dirty="0">
                <a:solidFill>
                  <a:schemeClr val="bg1"/>
                </a:solidFill>
                <a:latin typeface="Product Sans" charset="0"/>
                <a:ea typeface="Product Sans" charset="0"/>
                <a:cs typeface="Product Sans" charset="0"/>
              </a:rPr>
              <a:t> color: </a:t>
            </a:r>
            <a:r>
              <a:rPr lang="en-US" sz="2000" dirty="0" err="1">
                <a:solidFill>
                  <a:schemeClr val="bg1"/>
                </a:solidFill>
                <a:latin typeface="Product Sans" charset="0"/>
                <a:ea typeface="Product Sans" charset="0"/>
                <a:cs typeface="Product Sans" charset="0"/>
              </a:rPr>
              <a:t>Colors.grey</a:t>
            </a:r>
            <a:r>
              <a:rPr lang="en-US" sz="2000" dirty="0">
                <a:solidFill>
                  <a:schemeClr val="bg1"/>
                </a:solidFill>
                <a:latin typeface="Product Sans" charset="0"/>
                <a:ea typeface="Product Sans" charset="0"/>
                <a:cs typeface="Product Sans" charset="0"/>
              </a:rPr>
              <a:t>[300],</a:t>
            </a:r>
            <a:br>
              <a:rPr lang="en-US" sz="2000" dirty="0">
                <a:solidFill>
                  <a:schemeClr val="bg1"/>
                </a:solidFill>
                <a:latin typeface="Product Sans" charset="0"/>
                <a:ea typeface="Product Sans" charset="0"/>
                <a:cs typeface="Product Sans" charset="0"/>
              </a:rPr>
            </a:br>
            <a:r>
              <a:rPr lang="en-US" sz="2000" dirty="0">
                <a:solidFill>
                  <a:schemeClr val="bg1"/>
                </a:solidFill>
                <a:latin typeface="Product Sans" charset="0"/>
                <a:ea typeface="Product Sans" charset="0"/>
                <a:cs typeface="Product Sans" charset="0"/>
              </a:rPr>
              <a:t>);</a:t>
            </a:r>
          </a:p>
          <a:p>
            <a:r>
              <a:rPr lang="en-US" sz="2000" dirty="0">
                <a:solidFill>
                  <a:schemeClr val="bg1"/>
                </a:solidFill>
                <a:latin typeface="Product Sans" charset="0"/>
                <a:ea typeface="Product Sans" charset="0"/>
                <a:cs typeface="Product Sans" charset="0"/>
              </a:rPr>
              <a:t/>
            </a:r>
            <a:br>
              <a:rPr lang="en-US" sz="2000" dirty="0">
                <a:solidFill>
                  <a:schemeClr val="bg1"/>
                </a:solidFill>
                <a:latin typeface="Product Sans" charset="0"/>
                <a:ea typeface="Product Sans" charset="0"/>
                <a:cs typeface="Product Sans" charset="0"/>
              </a:rPr>
            </a:br>
            <a:endParaRPr lang="en-US" sz="2000" dirty="0">
              <a:solidFill>
                <a:schemeClr val="bg1"/>
              </a:solidFill>
              <a:latin typeface="Product Sans" charset="0"/>
              <a:ea typeface="Product Sans" charset="0"/>
              <a:cs typeface="Product Sans" charset="0"/>
            </a:endParaRPr>
          </a:p>
        </p:txBody>
      </p:sp>
    </p:spTree>
    <p:extLst>
      <p:ext uri="{BB962C8B-B14F-4D97-AF65-F5344CB8AC3E}">
        <p14:creationId xmlns:p14="http://schemas.microsoft.com/office/powerpoint/2010/main" val="12608691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132114" y="3670300"/>
            <a:ext cx="9144000" cy="2387600"/>
          </a:xfrm>
        </p:spPr>
        <p:txBody>
          <a:bodyPr>
            <a:normAutofit fontScale="90000"/>
          </a:bodyPr>
          <a:lstStyle/>
          <a:p>
            <a:pPr algn="l"/>
            <a:r>
              <a:rPr lang="en-US" sz="4800" dirty="0">
                <a:solidFill>
                  <a:schemeClr val="bg1"/>
                </a:solidFill>
                <a:latin typeface="Product Sans" charset="0"/>
                <a:ea typeface="Product Sans" charset="0"/>
                <a:cs typeface="Product Sans" charset="0"/>
              </a:rPr>
              <a:t>$ flutter doctor</a:t>
            </a:r>
            <a:br>
              <a:rPr lang="en-US" sz="4800" dirty="0">
                <a:solidFill>
                  <a:schemeClr val="bg1"/>
                </a:solidFill>
                <a:latin typeface="Product Sans" charset="0"/>
                <a:ea typeface="Product Sans" charset="0"/>
                <a:cs typeface="Product Sans" charset="0"/>
              </a:rPr>
            </a:br>
            <a:r>
              <a:rPr lang="en-US" sz="3100" dirty="0">
                <a:solidFill>
                  <a:schemeClr val="bg1"/>
                </a:solidFill>
                <a:latin typeface="Product Sans" charset="0"/>
                <a:ea typeface="Product Sans" charset="0"/>
                <a:cs typeface="Product Sans" charset="0"/>
              </a:rPr>
              <a:t>Checks your environment and displays a report to the terminal </a:t>
            </a:r>
            <a:r>
              <a:rPr lang="en-US" sz="3100" dirty="0" smtClean="0">
                <a:solidFill>
                  <a:schemeClr val="bg1"/>
                </a:solidFill>
                <a:latin typeface="Product Sans" charset="0"/>
                <a:ea typeface="Product Sans" charset="0"/>
                <a:cs typeface="Product Sans" charset="0"/>
              </a:rPr>
              <a:t>window</a:t>
            </a:r>
            <a:br>
              <a:rPr lang="en-US" sz="3100" dirty="0" smtClean="0">
                <a:solidFill>
                  <a:schemeClr val="bg1"/>
                </a:solidFill>
                <a:latin typeface="Product Sans" charset="0"/>
                <a:ea typeface="Product Sans" charset="0"/>
                <a:cs typeface="Product Sans" charset="0"/>
              </a:rPr>
            </a:br>
            <a:r>
              <a:rPr lang="en-US" sz="3100" dirty="0">
                <a:solidFill>
                  <a:schemeClr val="bg1"/>
                </a:solidFill>
                <a:latin typeface="Product Sans" charset="0"/>
                <a:ea typeface="Product Sans" charset="0"/>
                <a:cs typeface="Product Sans" charset="0"/>
              </a:rPr>
              <a:t/>
            </a:r>
            <a:br>
              <a:rPr lang="en-US" sz="3100" dirty="0">
                <a:solidFill>
                  <a:schemeClr val="bg1"/>
                </a:solidFill>
                <a:latin typeface="Product Sans" charset="0"/>
                <a:ea typeface="Product Sans" charset="0"/>
                <a:cs typeface="Product Sans" charset="0"/>
              </a:rPr>
            </a:br>
            <a:r>
              <a:rPr lang="en-US" sz="4800" dirty="0">
                <a:solidFill>
                  <a:schemeClr val="bg1"/>
                </a:solidFill>
                <a:latin typeface="Product Sans" charset="0"/>
                <a:ea typeface="Product Sans" charset="0"/>
                <a:cs typeface="Product Sans" charset="0"/>
              </a:rPr>
              <a:t/>
            </a:r>
            <a:br>
              <a:rPr lang="en-US" sz="4800" dirty="0">
                <a:solidFill>
                  <a:schemeClr val="bg1"/>
                </a:solidFill>
                <a:latin typeface="Product Sans" charset="0"/>
                <a:ea typeface="Product Sans" charset="0"/>
                <a:cs typeface="Product Sans" charset="0"/>
              </a:rPr>
            </a:br>
            <a:r>
              <a:rPr lang="en-US" sz="4800" dirty="0">
                <a:solidFill>
                  <a:schemeClr val="bg1"/>
                </a:solidFill>
                <a:latin typeface="Product Sans" charset="0"/>
                <a:ea typeface="Product Sans" charset="0"/>
                <a:cs typeface="Product Sans" charset="0"/>
              </a:rPr>
              <a:t>$ flutter upgrade</a:t>
            </a:r>
            <a:br>
              <a:rPr lang="en-US" sz="4800" dirty="0">
                <a:solidFill>
                  <a:schemeClr val="bg1"/>
                </a:solidFill>
                <a:latin typeface="Product Sans" charset="0"/>
                <a:ea typeface="Product Sans" charset="0"/>
                <a:cs typeface="Product Sans" charset="0"/>
              </a:rPr>
            </a:br>
            <a:r>
              <a:rPr lang="en-US" sz="3100" dirty="0">
                <a:solidFill>
                  <a:schemeClr val="bg1"/>
                </a:solidFill>
                <a:latin typeface="Product Sans" charset="0"/>
                <a:ea typeface="Product Sans" charset="0"/>
                <a:cs typeface="Product Sans" charset="0"/>
              </a:rPr>
              <a:t>Updates both the Flutter SDK and your packages</a:t>
            </a:r>
            <a:r>
              <a:rPr lang="en-US" sz="4800" dirty="0">
                <a:solidFill>
                  <a:schemeClr val="bg1"/>
                </a:solidFill>
                <a:latin typeface="Product Sans" charset="0"/>
                <a:ea typeface="Product Sans" charset="0"/>
                <a:cs typeface="Product Sans" charset="0"/>
              </a:rPr>
              <a:t/>
            </a:r>
            <a:br>
              <a:rPr lang="en-US" sz="4800" dirty="0">
                <a:solidFill>
                  <a:schemeClr val="bg1"/>
                </a:solidFill>
                <a:latin typeface="Product Sans" charset="0"/>
                <a:ea typeface="Product Sans" charset="0"/>
                <a:cs typeface="Product Sans" charset="0"/>
              </a:rPr>
            </a:br>
            <a:r>
              <a:rPr lang="en-US" sz="4800" dirty="0">
                <a:solidFill>
                  <a:schemeClr val="bg1"/>
                </a:solidFill>
                <a:latin typeface="Product Sans" charset="0"/>
                <a:ea typeface="Product Sans" charset="0"/>
                <a:cs typeface="Product Sans" charset="0"/>
              </a:rPr>
              <a:t/>
            </a:r>
            <a:br>
              <a:rPr lang="en-US" sz="4800" dirty="0">
                <a:solidFill>
                  <a:schemeClr val="bg1"/>
                </a:solidFill>
                <a:latin typeface="Product Sans" charset="0"/>
                <a:ea typeface="Product Sans" charset="0"/>
                <a:cs typeface="Product Sans" charset="0"/>
              </a:rPr>
            </a:br>
            <a:endParaRPr lang="en-US" sz="4800" dirty="0">
              <a:solidFill>
                <a:schemeClr val="bg1"/>
              </a:solidFill>
              <a:latin typeface="Product Sans" charset="0"/>
              <a:ea typeface="Product Sans" charset="0"/>
              <a:cs typeface="Product Sans" charset="0"/>
            </a:endParaRPr>
          </a:p>
        </p:txBody>
      </p:sp>
      <p:sp>
        <p:nvSpPr>
          <p:cNvPr id="3" name="Subtitle 2"/>
          <p:cNvSpPr>
            <a:spLocks noGrp="1"/>
          </p:cNvSpPr>
          <p:nvPr>
            <p:ph type="subTitle" idx="1"/>
          </p:nvPr>
        </p:nvSpPr>
        <p:spPr>
          <a:xfrm>
            <a:off x="1132114" y="3602038"/>
            <a:ext cx="9535886" cy="1655762"/>
          </a:xfrm>
        </p:spPr>
        <p:txBody>
          <a:bodyPr/>
          <a:lstStyle/>
          <a:p>
            <a:endParaRPr lang="en-US" dirty="0">
              <a:solidFill>
                <a:schemeClr val="bg1"/>
              </a:solidFill>
            </a:endParaRPr>
          </a:p>
        </p:txBody>
      </p:sp>
    </p:spTree>
    <p:extLst>
      <p:ext uri="{BB962C8B-B14F-4D97-AF65-F5344CB8AC3E}">
        <p14:creationId xmlns:p14="http://schemas.microsoft.com/office/powerpoint/2010/main" val="58754623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819</TotalTime>
  <Words>580</Words>
  <Application>Microsoft Macintosh PowerPoint</Application>
  <PresentationFormat>Widescreen</PresentationFormat>
  <Paragraphs>120</Paragraphs>
  <Slides>26</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Calibri</vt:lpstr>
      <vt:lpstr>Calibri Light</vt:lpstr>
      <vt:lpstr>Product Sans</vt:lpstr>
      <vt:lpstr>Arial</vt:lpstr>
      <vt:lpstr>Office Theme</vt:lpstr>
      <vt:lpstr>Lets Flutter</vt:lpstr>
      <vt:lpstr>Who am I ?</vt:lpstr>
      <vt:lpstr>(React) Native vs Flutter</vt:lpstr>
      <vt:lpstr>What is Flutter?  </vt:lpstr>
      <vt:lpstr>Who is Flutter for?  </vt:lpstr>
      <vt:lpstr>What do you see here?</vt:lpstr>
      <vt:lpstr>Diagram the Layout  Look for rows and columns Is there a grid? Any overlapping elements? Do we need tabs? Padding, alignment or borders needed?</vt:lpstr>
      <vt:lpstr>HTML/CSS Analogs for Flutter</vt:lpstr>
      <vt:lpstr>$ flutter doctor Checks your environment and displays a report to the terminal window   $ flutter upgrade Updates both the Flutter SDK and your packages  </vt:lpstr>
      <vt:lpstr>pubspec.yaml  name: flutter_project description: An amazing Flutter project using Firebase Auth  dependencies:  flutter:    sdk: flutter  firebase_auth: "^0.2.5"  </vt:lpstr>
      <vt:lpstr>HOT RELOAD  </vt:lpstr>
      <vt:lpstr>HOT RELOAD  </vt:lpstr>
      <vt:lpstr>WIDGETS, WIDGETS ..</vt:lpstr>
      <vt:lpstr>PowerPoint Presentation</vt:lpstr>
      <vt:lpstr>Goodbye, global layout system  </vt:lpstr>
      <vt:lpstr>StatefulWidget  vs. StatelessWidget  </vt:lpstr>
      <vt:lpstr>       Using platform channels allows for receiving method calls and sending back results  </vt:lpstr>
      <vt:lpstr>Optimized for Performance  </vt:lpstr>
      <vt:lpstr>- Compiles to Native Code - No reliance on OEM widgets - No bridge needed - Structural Repainting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Lets Flutter</dc:title>
  <dc:creator>Microsoft Office User</dc:creator>
  <cp:lastModifiedBy>Microsoft Office User</cp:lastModifiedBy>
  <cp:revision>8</cp:revision>
  <dcterms:created xsi:type="dcterms:W3CDTF">2018-05-10T21:09:58Z</dcterms:created>
  <dcterms:modified xsi:type="dcterms:W3CDTF">2018-05-12T18:55:10Z</dcterms:modified>
</cp:coreProperties>
</file>